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147307943" r:id="rId2"/>
    <p:sldId id="9920" r:id="rId3"/>
    <p:sldId id="2147307946" r:id="rId4"/>
    <p:sldId id="2147307947" r:id="rId5"/>
  </p:sldIdLst>
  <p:sldSz cx="12192000" cy="6858000"/>
  <p:notesSz cx="6858000" cy="9144000"/>
  <p:embeddedFontLst>
    <p:embeddedFont>
      <p:font typeface="Amazon Ember" panose="020B0603020204020204" pitchFamily="34" charset="0"/>
      <p:regular r:id="rId8"/>
      <p:bold r:id="rId9"/>
      <p:italic r:id="rId10"/>
      <p:boldItalic r:id="rId11"/>
    </p:embeddedFont>
    <p:embeddedFont>
      <p:font typeface="Amazon Ember Display" panose="020B0603020204020204" pitchFamily="34" charset="0"/>
      <p:regular r:id="rId12"/>
      <p:bold r:id="rId13"/>
      <p:italic r:id="rId14"/>
      <p:boldItalic r:id="rId15"/>
    </p:embeddedFont>
    <p:embeddedFont>
      <p:font typeface="Amazon Ember Mono" panose="020B0603020204020204" pitchFamily="34" charset="0"/>
      <p:regular r:id="rId16"/>
      <p:bold r:id="rId17"/>
      <p:italic r:id="rId18"/>
      <p:boldItalic r:id="rId19"/>
    </p:embeddedFont>
    <p:embeddedFont>
      <p:font typeface="Lucida Console" panose="020B0609040504020204" pitchFamily="49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25896864-DF69-40F5-8CB7-E9E220E900ED}">
          <p14:sldIdLst>
            <p14:sldId id="2147307943"/>
            <p14:sldId id="9920"/>
            <p14:sldId id="2147307946"/>
            <p14:sldId id="21473079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0019"/>
    <a:srgbClr val="1E0022"/>
    <a:srgbClr val="170022"/>
    <a:srgbClr val="210030"/>
    <a:srgbClr val="080030"/>
    <a:srgbClr val="FF4789"/>
    <a:srgbClr val="FF50D6"/>
    <a:srgbClr val="31C8FF"/>
    <a:srgbClr val="FFFFFF"/>
    <a:srgbClr val="5DA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3883" autoAdjust="0"/>
  </p:normalViewPr>
  <p:slideViewPr>
    <p:cSldViewPr snapToGrid="0">
      <p:cViewPr varScale="1">
        <p:scale>
          <a:sx n="143" d="100"/>
          <a:sy n="143" d="100"/>
        </p:scale>
        <p:origin x="1880" y="200"/>
      </p:cViewPr>
      <p:guideLst/>
    </p:cSldViewPr>
  </p:slideViewPr>
  <p:outlineViewPr>
    <p:cViewPr>
      <p:scale>
        <a:sx n="33" d="100"/>
        <a:sy n="33" d="100"/>
      </p:scale>
      <p:origin x="0" y="-1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20" d="100"/>
          <a:sy n="120" d="100"/>
        </p:scale>
        <p:origin x="510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4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68D3C-A823-0743-89AB-4C7A74E2E2E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05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68D3C-A823-0743-89AB-4C7A74E2E2E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6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68D3C-A823-0743-89AB-4C7A74E2E2E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3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7874C-2CDD-4094-B5E6-68A5D6F84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"/>
            <a:ext cx="12192000" cy="6859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066D3A-C2E2-4BCF-ADD7-8C4E52097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202" y="1558740"/>
            <a:ext cx="3741492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8DBCB-B250-4212-8DDA-2D859DDF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C8C484E-55A1-40C4-A717-E6EEFD44A78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pos="600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2817-0F51-4266-8B55-FD44893C1C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DF47FC4-241F-4E92-8538-B563354D3E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718036"/>
            <a:ext cx="6935451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0B11-0F08-4EEE-BF0E-88DC126DC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74C105-84AA-4619-9DA0-E908FE1A9D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+mn-lt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385638"/>
            <a:ext cx="6935452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92EE-7370-467D-BB56-511566726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2A83E-DA94-4B97-9C9C-683B928E74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47802-45EA-47E4-BC12-5237E84813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91D1-3946-4354-A250-2D9D3FD268E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 dirty="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F842A-70BA-4077-9AA4-5FBE998F76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2E977-0BA2-4215-8526-FC70A8510B5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C567B24-3D7F-8240-917F-D60B935977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5752" y="5403173"/>
            <a:ext cx="1039336" cy="10393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30FC8B-9AAE-4284-B98F-CB416C1B6218}"/>
              </a:ext>
            </a:extLst>
          </p:cNvPr>
          <p:cNvGrpSpPr/>
          <p:nvPr userDrawn="1"/>
        </p:nvGrpSpPr>
        <p:grpSpPr>
          <a:xfrm>
            <a:off x="7232650" y="5135009"/>
            <a:ext cx="4961114" cy="1039336"/>
            <a:chOff x="7232650" y="5135009"/>
            <a:chExt cx="4961114" cy="103933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D9199B-8459-6C49-9361-CDC0DCA3CC3E}"/>
                </a:ext>
              </a:extLst>
            </p:cNvPr>
            <p:cNvSpPr/>
            <p:nvPr userDrawn="1"/>
          </p:nvSpPr>
          <p:spPr bwMode="auto">
            <a:xfrm>
              <a:off x="7232650" y="5238248"/>
              <a:ext cx="832859" cy="832859"/>
            </a:xfrm>
            <a:prstGeom prst="ellipse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59AEA9-F522-0B4E-9599-1AE75F09B6FB}"/>
                </a:ext>
              </a:extLst>
            </p:cNvPr>
            <p:cNvSpPr/>
            <p:nvPr userDrawn="1"/>
          </p:nvSpPr>
          <p:spPr>
            <a:xfrm>
              <a:off x="7637646" y="5238248"/>
              <a:ext cx="4556118" cy="832859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81000">
                  <a:schemeClr val="accent1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" panose="020B06030202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EACC32-0B94-2E41-9921-D8CC5D26FF64}"/>
                </a:ext>
              </a:extLst>
            </p:cNvPr>
            <p:cNvSpPr txBox="1"/>
            <p:nvPr userDrawn="1"/>
          </p:nvSpPr>
          <p:spPr>
            <a:xfrm>
              <a:off x="8670926" y="5285345"/>
              <a:ext cx="3394181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600" b="1" u="none" dirty="0">
                  <a:solidFill>
                    <a:schemeClr val="bg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E40C947-26C2-3F42-B274-0E8D4DB812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8009" y="51350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6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0" y="6337300"/>
            <a:ext cx="3657600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795-A7DE-44AB-86EB-C31F4FF74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10465-9422-4481-A798-38FF69E38D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9FCF4-841F-4D40-944B-E091B5ECA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32B2CD1-6F2D-4A24-9735-19B2978C444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CADF9B-2585-440C-BD1E-DB98F1D0B5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E63126D1-F088-4FBF-9456-8E6FB0B1BC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73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5A0F-8E04-4CA3-B0C5-359B32CA5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B78B4ED-351E-4292-9E58-C6ECCFABC42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11/20/23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AA5C4-C6BB-435E-BF9E-B1A294871A16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3D5AC02-352C-43C8-9E46-87CBFCCFC64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54" r:id="rId6"/>
    <p:sldLayoutId id="2147483662" r:id="rId7"/>
    <p:sldLayoutId id="2147483663" r:id="rId8"/>
    <p:sldLayoutId id="2147483655" r:id="rId9"/>
    <p:sldLayoutId id="2147483650" r:id="rId10"/>
    <p:sldLayoutId id="2147483665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52" r:id="rId17"/>
    <p:sldLayoutId id="2147483670" r:id="rId18"/>
    <p:sldLayoutId id="2147483671" r:id="rId19"/>
    <p:sldLayoutId id="2147483672" r:id="rId20"/>
    <p:sldLayoutId id="2147483673" r:id="rId21"/>
    <p:sldLayoutId id="2147483651" r:id="rId22"/>
    <p:sldLayoutId id="2147483674" r:id="rId23"/>
    <p:sldLayoutId id="2147483675" r:id="rId24"/>
    <p:sldLayoutId id="2147483653" r:id="rId25"/>
    <p:sldLayoutId id="2147483656" r:id="rId26"/>
    <p:sldLayoutId id="2147483657" r:id="rId27"/>
    <p:sldLayoutId id="2147483681" r:id="rId28"/>
    <p:sldLayoutId id="2147483678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8C4BDC-8A45-7E44-B12A-C4CEFF2E709A}"/>
              </a:ext>
            </a:extLst>
          </p:cNvPr>
          <p:cNvSpPr/>
          <p:nvPr/>
        </p:nvSpPr>
        <p:spPr>
          <a:xfrm>
            <a:off x="422752" y="850900"/>
            <a:ext cx="3261522" cy="5488498"/>
          </a:xfrm>
          <a:prstGeom prst="rect">
            <a:avLst/>
          </a:prstGeom>
          <a:noFill/>
          <a:ln w="12700">
            <a:solidFill>
              <a:srgbClr val="A16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A16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Lattice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8928B-C281-954B-AFB7-31ACD51AD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2752" y="852771"/>
            <a:ext cx="353568" cy="353568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41EA4E83-5344-CD48-B89E-B40C7769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106" y="3217343"/>
            <a:ext cx="1013770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 Group-v2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52307-1FA0-D44D-B142-A54E96E7B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878" y="2574168"/>
            <a:ext cx="2525168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with Service Policy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0C5BB982-B099-C944-8C3F-637F65EF2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2566" y="3200121"/>
            <a:ext cx="1013770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 Group-v1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EB83CF3F-9343-1B42-BFD5-C0CEE2A67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29" y="3848318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BC8631-4AF8-384F-BFB5-534363DBC606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H="1" flipV="1">
            <a:off x="2170462" y="3035833"/>
            <a:ext cx="738989" cy="16428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01AA8D-9AAC-6A44-8CB4-A4901433EE30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103217" y="3679008"/>
            <a:ext cx="307774" cy="16931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318FEF-A4BA-A042-9FC5-A5F720834F12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1410991" y="3035833"/>
            <a:ext cx="759471" cy="18151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3C5F82-A84A-FC4E-8968-877F8EDC906C}"/>
              </a:ext>
            </a:extLst>
          </p:cNvPr>
          <p:cNvCxnSpPr>
            <a:cxnSpLocks/>
            <a:stCxn id="147" idx="0"/>
            <a:endCxn id="14" idx="2"/>
          </p:cNvCxnSpPr>
          <p:nvPr/>
        </p:nvCxnSpPr>
        <p:spPr>
          <a:xfrm flipV="1">
            <a:off x="2535851" y="3661786"/>
            <a:ext cx="373600" cy="18109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31B664-AFD3-EB4F-8D3B-6B20AE6EEF74}"/>
              </a:ext>
            </a:extLst>
          </p:cNvPr>
          <p:cNvCxnSpPr>
            <a:cxnSpLocks/>
            <a:stCxn id="13" idx="0"/>
            <a:endCxn id="115" idx="2"/>
          </p:cNvCxnSpPr>
          <p:nvPr/>
        </p:nvCxnSpPr>
        <p:spPr>
          <a:xfrm flipH="1" flipV="1">
            <a:off x="2169796" y="2120869"/>
            <a:ext cx="666" cy="453299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2">
            <a:extLst>
              <a:ext uri="{FF2B5EF4-FFF2-40B4-BE49-F238E27FC236}">
                <a16:creationId xmlns:a16="http://schemas.microsoft.com/office/drawing/2014/main" id="{9EA1A96D-2DD8-F142-AAA9-1CFDD2AB7F6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46366" y="1832100"/>
            <a:ext cx="1251919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Policy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E142A3-8472-F144-9494-D0F31E835B4F}"/>
              </a:ext>
            </a:extLst>
          </p:cNvPr>
          <p:cNvSpPr/>
          <p:nvPr/>
        </p:nvSpPr>
        <p:spPr>
          <a:xfrm>
            <a:off x="3791411" y="850901"/>
            <a:ext cx="4438771" cy="5499412"/>
          </a:xfrm>
          <a:prstGeom prst="rect">
            <a:avLst/>
          </a:prstGeom>
          <a:noFill/>
          <a:ln w="1270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990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EKS</a:t>
            </a:r>
          </a:p>
        </p:txBody>
      </p:sp>
      <p:pic>
        <p:nvPicPr>
          <p:cNvPr id="28" name="Graphic 23">
            <a:extLst>
              <a:ext uri="{FF2B5EF4-FFF2-40B4-BE49-F238E27FC236}">
                <a16:creationId xmlns:a16="http://schemas.microsoft.com/office/drawing/2014/main" id="{B1C6410B-DEE2-5A4D-8B78-0B3C8A44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411" y="848124"/>
            <a:ext cx="353568" cy="35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CF3B0D7-8DFB-0D4F-996D-6A9412026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294" y="1442447"/>
            <a:ext cx="1859496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GatewayClass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6DA15666-C3BE-D845-834C-D9DF85E06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6855" y="2220259"/>
            <a:ext cx="1859496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12">
            <a:extLst>
              <a:ext uri="{FF2B5EF4-FFF2-40B4-BE49-F238E27FC236}">
                <a16:creationId xmlns:a16="http://schemas.microsoft.com/office/drawing/2014/main" id="{24412D97-39FD-4A42-B205-573D0540C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294" y="3020367"/>
            <a:ext cx="1859496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BFA855D3-1606-6248-A101-D6E926C54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541" y="3638886"/>
            <a:ext cx="1297607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Service -1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A4661D8B-9E59-624D-A15F-A4A8A68DF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630" y="3632868"/>
            <a:ext cx="1239561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Service-2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CD7DCC4-B4A2-D949-AA4B-F9D1F9F1E29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423727" y="1898625"/>
            <a:ext cx="943128" cy="552467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E764C6-E33E-B04F-BA91-BB6502E9F908}"/>
              </a:ext>
            </a:extLst>
          </p:cNvPr>
          <p:cNvCxnSpPr>
            <a:cxnSpLocks/>
            <a:stCxn id="13" idx="3"/>
            <a:endCxn id="37" idx="1"/>
          </p:cNvCxnSpPr>
          <p:nvPr/>
        </p:nvCxnSpPr>
        <p:spPr>
          <a:xfrm>
            <a:off x="3433046" y="2805001"/>
            <a:ext cx="951248" cy="446199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EAE73D-49AC-1643-99CA-FBA51AB2E38D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917876" y="3448176"/>
            <a:ext cx="3496428" cy="623457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3DACCC9-DE04-4C46-9619-6393A274F93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416336" y="3430954"/>
            <a:ext cx="527554" cy="294670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1950DF-3F48-044A-A989-28AC76867241}"/>
              </a:ext>
            </a:extLst>
          </p:cNvPr>
          <p:cNvCxnSpPr>
            <a:cxnSpLocks/>
            <a:stCxn id="147" idx="2"/>
            <a:endCxn id="45" idx="1"/>
          </p:cNvCxnSpPr>
          <p:nvPr/>
        </p:nvCxnSpPr>
        <p:spPr>
          <a:xfrm>
            <a:off x="2535851" y="4119879"/>
            <a:ext cx="1408039" cy="1110151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9AFE805-E0C8-F841-8B14-4EED8C1B13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03217" y="4125317"/>
            <a:ext cx="0" cy="1679959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D4BEC1D-422E-A24F-996C-A30487EB2AEE}"/>
              </a:ext>
            </a:extLst>
          </p:cNvPr>
          <p:cNvCxnSpPr>
            <a:cxnSpLocks/>
          </p:cNvCxnSpPr>
          <p:nvPr/>
        </p:nvCxnSpPr>
        <p:spPr>
          <a:xfrm flipV="1">
            <a:off x="5314042" y="1904112"/>
            <a:ext cx="0" cy="31836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6267BF5-082D-3644-A87B-015687517578}"/>
              </a:ext>
            </a:extLst>
          </p:cNvPr>
          <p:cNvCxnSpPr>
            <a:cxnSpLocks/>
          </p:cNvCxnSpPr>
          <p:nvPr/>
        </p:nvCxnSpPr>
        <p:spPr>
          <a:xfrm flipV="1">
            <a:off x="5296603" y="2702006"/>
            <a:ext cx="0" cy="318361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0218E15-712F-5149-B607-586A93B89F26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344511" y="3496173"/>
            <a:ext cx="691900" cy="13669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8721487-087A-CA4C-8C15-76DAB552869F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4596345" y="3482032"/>
            <a:ext cx="717697" cy="15685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C9FF847-E85D-3448-9A15-42D96DB5151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4596345" y="4100551"/>
            <a:ext cx="0" cy="15343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C138FB0-79DA-430D-9336-B0CAA1C3B493}"/>
              </a:ext>
            </a:extLst>
          </p:cNvPr>
          <p:cNvGrpSpPr/>
          <p:nvPr/>
        </p:nvGrpSpPr>
        <p:grpSpPr>
          <a:xfrm>
            <a:off x="7194262" y="1075024"/>
            <a:ext cx="958596" cy="829088"/>
            <a:chOff x="6501444" y="1196765"/>
            <a:chExt cx="958596" cy="82908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5C62F6-48A8-43B2-A3CE-2799FDC63D43}"/>
                </a:ext>
              </a:extLst>
            </p:cNvPr>
            <p:cNvSpPr txBox="1"/>
            <p:nvPr/>
          </p:nvSpPr>
          <p:spPr>
            <a:xfrm>
              <a:off x="6501444" y="1564188"/>
              <a:ext cx="958596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sz="1200" dirty="0"/>
                <a:t>Infrastructure</a:t>
              </a:r>
            </a:p>
            <a:p>
              <a:pPr algn="ctr"/>
              <a:r>
                <a:rPr lang="en-US" sz="1200" dirty="0"/>
                <a:t>provider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CF009EF-D3C8-4B3B-A09E-470EEB258409}"/>
                </a:ext>
              </a:extLst>
            </p:cNvPr>
            <p:cNvGrpSpPr/>
            <p:nvPr/>
          </p:nvGrpSpPr>
          <p:grpSpPr>
            <a:xfrm>
              <a:off x="6545334" y="1196765"/>
              <a:ext cx="826590" cy="461665"/>
              <a:chOff x="9304237" y="2069727"/>
              <a:chExt cx="1042275" cy="563663"/>
            </a:xfrm>
          </p:grpSpPr>
          <p:pic>
            <p:nvPicPr>
              <p:cNvPr id="32" name="Graphic 31" descr="Construction worker">
                <a:extLst>
                  <a:ext uri="{FF2B5EF4-FFF2-40B4-BE49-F238E27FC236}">
                    <a16:creationId xmlns:a16="http://schemas.microsoft.com/office/drawing/2014/main" id="{EBFB5D60-D8F8-4C68-B090-FA658749C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04237" y="2069727"/>
                <a:ext cx="563663" cy="563663"/>
              </a:xfrm>
              <a:prstGeom prst="rect">
                <a:avLst/>
              </a:prstGeom>
            </p:spPr>
          </p:pic>
          <p:pic>
            <p:nvPicPr>
              <p:cNvPr id="54" name="Graphic 53" descr="Construction worker">
                <a:extLst>
                  <a:ext uri="{FF2B5EF4-FFF2-40B4-BE49-F238E27FC236}">
                    <a16:creationId xmlns:a16="http://schemas.microsoft.com/office/drawing/2014/main" id="{5A9E64D9-5DD2-49A1-9DC9-4CCEFB5F9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82849" y="2069727"/>
                <a:ext cx="563663" cy="563663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F7C7A3D-4109-430C-A113-001EE71D9012}"/>
              </a:ext>
            </a:extLst>
          </p:cNvPr>
          <p:cNvGrpSpPr/>
          <p:nvPr/>
        </p:nvGrpSpPr>
        <p:grpSpPr>
          <a:xfrm>
            <a:off x="7238152" y="1948788"/>
            <a:ext cx="869541" cy="826129"/>
            <a:chOff x="6527137" y="2003244"/>
            <a:chExt cx="869541" cy="82612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99D15E9-C61D-4D8F-93B5-6D8D32F5922C}"/>
                </a:ext>
              </a:extLst>
            </p:cNvPr>
            <p:cNvGrpSpPr/>
            <p:nvPr/>
          </p:nvGrpSpPr>
          <p:grpSpPr>
            <a:xfrm>
              <a:off x="6527137" y="2003244"/>
              <a:ext cx="869541" cy="457438"/>
              <a:chOff x="8736510" y="1185311"/>
              <a:chExt cx="1232988" cy="663303"/>
            </a:xfrm>
          </p:grpSpPr>
          <p:pic>
            <p:nvPicPr>
              <p:cNvPr id="40" name="Graphic 39" descr="Professor">
                <a:extLst>
                  <a:ext uri="{FF2B5EF4-FFF2-40B4-BE49-F238E27FC236}">
                    <a16:creationId xmlns:a16="http://schemas.microsoft.com/office/drawing/2014/main" id="{C99286AD-BB5E-4743-87A7-7CFA05770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36510" y="1185311"/>
                <a:ext cx="646331" cy="646331"/>
              </a:xfrm>
              <a:prstGeom prst="rect">
                <a:avLst/>
              </a:prstGeom>
            </p:spPr>
          </p:pic>
          <p:pic>
            <p:nvPicPr>
              <p:cNvPr id="58" name="Graphic 57" descr="Professor">
                <a:extLst>
                  <a:ext uri="{FF2B5EF4-FFF2-40B4-BE49-F238E27FC236}">
                    <a16:creationId xmlns:a16="http://schemas.microsoft.com/office/drawing/2014/main" id="{3198ADB9-2E1C-4043-9CFB-0BA5E982D1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323167" y="1202283"/>
                <a:ext cx="646331" cy="646331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2257AD-C928-494D-A3B7-2B8AD7C638AA}"/>
                </a:ext>
              </a:extLst>
            </p:cNvPr>
            <p:cNvSpPr txBox="1"/>
            <p:nvPr/>
          </p:nvSpPr>
          <p:spPr>
            <a:xfrm>
              <a:off x="6633473" y="2367708"/>
              <a:ext cx="609142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200" dirty="0"/>
                <a:t>Cluster</a:t>
              </a:r>
            </a:p>
            <a:p>
              <a:pPr algn="ctr"/>
              <a:r>
                <a:rPr lang="en-US" sz="1200" dirty="0"/>
                <a:t>operator</a:t>
              </a:r>
            </a:p>
          </p:txBody>
        </p: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91DA817-6ED4-4EAB-A040-A6D9A965DB70}"/>
              </a:ext>
            </a:extLst>
          </p:cNvPr>
          <p:cNvCxnSpPr>
            <a:cxnSpLocks/>
          </p:cNvCxnSpPr>
          <p:nvPr/>
        </p:nvCxnSpPr>
        <p:spPr>
          <a:xfrm>
            <a:off x="6226351" y="2433183"/>
            <a:ext cx="933809" cy="4043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C4EE8B5-092B-408F-AF4C-8966B3862EE6}"/>
              </a:ext>
            </a:extLst>
          </p:cNvPr>
          <p:cNvCxnSpPr>
            <a:cxnSpLocks/>
          </p:cNvCxnSpPr>
          <p:nvPr/>
        </p:nvCxnSpPr>
        <p:spPr>
          <a:xfrm>
            <a:off x="6244511" y="1660465"/>
            <a:ext cx="933809" cy="4043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DF7F811-15FF-4212-A902-D46D0EDBE2E6}"/>
              </a:ext>
            </a:extLst>
          </p:cNvPr>
          <p:cNvCxnSpPr>
            <a:cxnSpLocks/>
          </p:cNvCxnSpPr>
          <p:nvPr/>
        </p:nvCxnSpPr>
        <p:spPr>
          <a:xfrm>
            <a:off x="6256490" y="3247156"/>
            <a:ext cx="933809" cy="4043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4ECEF20-9492-4BFD-B7C0-F398D30775CC}"/>
              </a:ext>
            </a:extLst>
          </p:cNvPr>
          <p:cNvGrpSpPr/>
          <p:nvPr/>
        </p:nvGrpSpPr>
        <p:grpSpPr>
          <a:xfrm>
            <a:off x="7202999" y="2747280"/>
            <a:ext cx="887399" cy="888989"/>
            <a:chOff x="6545334" y="2810760"/>
            <a:chExt cx="887399" cy="88898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66ED29B-047F-4A28-940D-4435F4908783}"/>
                </a:ext>
              </a:extLst>
            </p:cNvPr>
            <p:cNvGrpSpPr/>
            <p:nvPr/>
          </p:nvGrpSpPr>
          <p:grpSpPr>
            <a:xfrm>
              <a:off x="6545334" y="2810760"/>
              <a:ext cx="887399" cy="499802"/>
              <a:chOff x="6540419" y="2901583"/>
              <a:chExt cx="887399" cy="499802"/>
            </a:xfrm>
          </p:grpSpPr>
          <p:pic>
            <p:nvPicPr>
              <p:cNvPr id="46" name="Graphic 45" descr="Programmer">
                <a:extLst>
                  <a:ext uri="{FF2B5EF4-FFF2-40B4-BE49-F238E27FC236}">
                    <a16:creationId xmlns:a16="http://schemas.microsoft.com/office/drawing/2014/main" id="{8DDAD947-88D8-408A-AC6D-3F3542656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938044" y="2911611"/>
                <a:ext cx="489774" cy="489774"/>
              </a:xfrm>
              <a:prstGeom prst="rect">
                <a:avLst/>
              </a:prstGeom>
            </p:spPr>
          </p:pic>
          <p:pic>
            <p:nvPicPr>
              <p:cNvPr id="68" name="Graphic 67" descr="Programmer">
                <a:extLst>
                  <a:ext uri="{FF2B5EF4-FFF2-40B4-BE49-F238E27FC236}">
                    <a16:creationId xmlns:a16="http://schemas.microsoft.com/office/drawing/2014/main" id="{D1D8C447-71A0-4076-8ED2-3BE8FCFA9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40419" y="2901583"/>
                <a:ext cx="489774" cy="489774"/>
              </a:xfrm>
              <a:prstGeom prst="rect">
                <a:avLst/>
              </a:prstGeom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D4A8FD0-F7C2-411E-BDB9-6C8801243A2A}"/>
                </a:ext>
              </a:extLst>
            </p:cNvPr>
            <p:cNvSpPr txBox="1"/>
            <p:nvPr/>
          </p:nvSpPr>
          <p:spPr>
            <a:xfrm>
              <a:off x="6583999" y="3238084"/>
              <a:ext cx="793487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en-US" sz="1200" dirty="0"/>
                <a:t>Application</a:t>
              </a:r>
            </a:p>
            <a:p>
              <a:pPr algn="ctr"/>
              <a:r>
                <a:rPr lang="en-US" sz="1200" dirty="0"/>
                <a:t>developer</a:t>
              </a:r>
            </a:p>
          </p:txBody>
        </p:sp>
      </p:grpSp>
      <p:sp>
        <p:nvSpPr>
          <p:cNvPr id="78" name="TextBox 12">
            <a:extLst>
              <a:ext uri="{FF2B5EF4-FFF2-40B4-BE49-F238E27FC236}">
                <a16:creationId xmlns:a16="http://schemas.microsoft.com/office/drawing/2014/main" id="{55E49F44-8196-43FF-804D-E540DAA8E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541" y="4253311"/>
            <a:ext cx="1297607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Deployment-v1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12">
            <a:extLst>
              <a:ext uri="{FF2B5EF4-FFF2-40B4-BE49-F238E27FC236}">
                <a16:creationId xmlns:a16="http://schemas.microsoft.com/office/drawing/2014/main" id="{1EFC7686-F38B-4BE2-A74D-3265411AC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631" y="4254403"/>
            <a:ext cx="1239560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Deployment-v2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B9ED91F-2E00-4C89-AFFF-B16AC1FFA4DD}"/>
              </a:ext>
            </a:extLst>
          </p:cNvPr>
          <p:cNvCxnSpPr>
            <a:cxnSpLocks/>
          </p:cNvCxnSpPr>
          <p:nvPr/>
        </p:nvCxnSpPr>
        <p:spPr>
          <a:xfrm flipH="1" flipV="1">
            <a:off x="6036410" y="4100551"/>
            <a:ext cx="1" cy="15276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2">
            <a:extLst>
              <a:ext uri="{FF2B5EF4-FFF2-40B4-BE49-F238E27FC236}">
                <a16:creationId xmlns:a16="http://schemas.microsoft.com/office/drawing/2014/main" id="{57D3B0AC-6C8A-49F0-B960-B9D74766E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85" y="3842880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115" name="TextBox 12">
            <a:extLst>
              <a:ext uri="{FF2B5EF4-FFF2-40B4-BE49-F238E27FC236}">
                <a16:creationId xmlns:a16="http://schemas.microsoft.com/office/drawing/2014/main" id="{91997362-B5E7-426F-ADCF-7965E7E9D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352" y="1659204"/>
            <a:ext cx="2504888" cy="461665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 Network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extBox 12">
            <a:extLst>
              <a:ext uri="{FF2B5EF4-FFF2-40B4-BE49-F238E27FC236}">
                <a16:creationId xmlns:a16="http://schemas.microsoft.com/office/drawing/2014/main" id="{4B98A267-FB5F-43B4-939E-BC42522F5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2560" y="3843171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147" name="TextBox 12">
            <a:extLst>
              <a:ext uri="{FF2B5EF4-FFF2-40B4-BE49-F238E27FC236}">
                <a16:creationId xmlns:a16="http://schemas.microsoft.com/office/drawing/2014/main" id="{7900A138-486C-4689-A4AF-658165C51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863" y="3842880"/>
            <a:ext cx="617975" cy="276999"/>
          </a:xfrm>
          <a:prstGeom prst="rect">
            <a:avLst/>
          </a:prstGeom>
          <a:noFill/>
          <a:ln w="9525">
            <a:solidFill>
              <a:srgbClr val="A165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Target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B39E07B-381F-46AE-8010-2936B3764352}"/>
              </a:ext>
            </a:extLst>
          </p:cNvPr>
          <p:cNvCxnSpPr>
            <a:cxnSpLocks/>
            <a:stCxn id="90" idx="0"/>
            <a:endCxn id="12" idx="2"/>
          </p:cNvCxnSpPr>
          <p:nvPr/>
        </p:nvCxnSpPr>
        <p:spPr>
          <a:xfrm flipH="1" flipV="1">
            <a:off x="1410991" y="3679008"/>
            <a:ext cx="394682" cy="16387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A358BE9-EF4D-41DD-94F5-B50A84FA485E}"/>
              </a:ext>
            </a:extLst>
          </p:cNvPr>
          <p:cNvCxnSpPr>
            <a:cxnSpLocks/>
            <a:stCxn id="146" idx="0"/>
            <a:endCxn id="14" idx="2"/>
          </p:cNvCxnSpPr>
          <p:nvPr/>
        </p:nvCxnSpPr>
        <p:spPr>
          <a:xfrm flipH="1" flipV="1">
            <a:off x="2909451" y="3661786"/>
            <a:ext cx="322097" cy="181385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C48A266-3FEE-43AD-A3F3-9216441827D0}"/>
              </a:ext>
            </a:extLst>
          </p:cNvPr>
          <p:cNvGrpSpPr/>
          <p:nvPr/>
        </p:nvGrpSpPr>
        <p:grpSpPr>
          <a:xfrm>
            <a:off x="3943890" y="5091530"/>
            <a:ext cx="1291819" cy="287028"/>
            <a:chOff x="3815103" y="5397988"/>
            <a:chExt cx="1291819" cy="287028"/>
          </a:xfrm>
        </p:grpSpPr>
        <p:sp>
          <p:nvSpPr>
            <p:cNvPr id="45" name="TextBox 12">
              <a:extLst>
                <a:ext uri="{FF2B5EF4-FFF2-40B4-BE49-F238E27FC236}">
                  <a16:creationId xmlns:a16="http://schemas.microsoft.com/office/drawing/2014/main" id="{D86DA48C-9C05-5641-B4C4-E2C652BCA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5103" y="5397988"/>
              <a:ext cx="577489" cy="276999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Pod1</a:t>
              </a:r>
            </a:p>
          </p:txBody>
        </p:sp>
        <p:sp>
          <p:nvSpPr>
            <p:cNvPr id="163" name="TextBox 12">
              <a:extLst>
                <a:ext uri="{FF2B5EF4-FFF2-40B4-BE49-F238E27FC236}">
                  <a16:creationId xmlns:a16="http://schemas.microsoft.com/office/drawing/2014/main" id="{F1E72942-6E22-4BFB-9438-5E0D867A3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9433" y="5408017"/>
              <a:ext cx="577489" cy="276999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Pod2</a:t>
              </a:r>
            </a:p>
          </p:txBody>
        </p:sp>
      </p:grpSp>
      <p:sp>
        <p:nvSpPr>
          <p:cNvPr id="167" name="TextBox 12">
            <a:extLst>
              <a:ext uri="{FF2B5EF4-FFF2-40B4-BE49-F238E27FC236}">
                <a16:creationId xmlns:a16="http://schemas.microsoft.com/office/drawing/2014/main" id="{709B36DC-D4DA-42FF-AA40-A746CD1D8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304" y="5376967"/>
            <a:ext cx="577489" cy="2769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Pod1</a:t>
            </a:r>
          </a:p>
        </p:txBody>
      </p:sp>
      <p:sp>
        <p:nvSpPr>
          <p:cNvPr id="168" name="TextBox 12">
            <a:extLst>
              <a:ext uri="{FF2B5EF4-FFF2-40B4-BE49-F238E27FC236}">
                <a16:creationId xmlns:a16="http://schemas.microsoft.com/office/drawing/2014/main" id="{328A3977-ED02-4E4C-AA32-80F5F5F38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275" y="5677282"/>
            <a:ext cx="577489" cy="27699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Pod2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2CC8AE04-E572-475A-8F22-D4D9EFC10833}"/>
              </a:ext>
            </a:extLst>
          </p:cNvPr>
          <p:cNvCxnSpPr>
            <a:cxnSpLocks/>
          </p:cNvCxnSpPr>
          <p:nvPr/>
        </p:nvCxnSpPr>
        <p:spPr>
          <a:xfrm>
            <a:off x="3245528" y="4119879"/>
            <a:ext cx="1411690" cy="1023359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FC199FE-27E6-48AC-8D9B-F8C6AABD10AB}"/>
              </a:ext>
            </a:extLst>
          </p:cNvPr>
          <p:cNvCxnSpPr>
            <a:cxnSpLocks/>
          </p:cNvCxnSpPr>
          <p:nvPr/>
        </p:nvCxnSpPr>
        <p:spPr>
          <a:xfrm>
            <a:off x="1811252" y="4125317"/>
            <a:ext cx="0" cy="1397522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6310DD3-1488-473A-AB8D-FB0386656089}"/>
              </a:ext>
            </a:extLst>
          </p:cNvPr>
          <p:cNvCxnSpPr>
            <a:cxnSpLocks/>
            <a:endCxn id="168" idx="1"/>
          </p:cNvCxnSpPr>
          <p:nvPr/>
        </p:nvCxnSpPr>
        <p:spPr>
          <a:xfrm>
            <a:off x="1099565" y="5805276"/>
            <a:ext cx="5030710" cy="10506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683B810F-9737-414F-85E9-F3B99623AAB9}"/>
              </a:ext>
            </a:extLst>
          </p:cNvPr>
          <p:cNvCxnSpPr>
            <a:cxnSpLocks/>
            <a:endCxn id="167" idx="1"/>
          </p:cNvCxnSpPr>
          <p:nvPr/>
        </p:nvCxnSpPr>
        <p:spPr>
          <a:xfrm flipV="1">
            <a:off x="1799035" y="5515467"/>
            <a:ext cx="3615269" cy="20952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007F7206-C7FE-4A62-8063-496F3F5D9E2F}"/>
              </a:ext>
            </a:extLst>
          </p:cNvPr>
          <p:cNvCxnSpPr>
            <a:cxnSpLocks/>
            <a:stCxn id="168" idx="0"/>
            <a:endCxn id="85" idx="2"/>
          </p:cNvCxnSpPr>
          <p:nvPr/>
        </p:nvCxnSpPr>
        <p:spPr>
          <a:xfrm flipH="1" flipV="1">
            <a:off x="6036411" y="4900734"/>
            <a:ext cx="382609" cy="77654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EEE7517-FEDA-41A2-A370-1B0FD93B6EA9}"/>
              </a:ext>
            </a:extLst>
          </p:cNvPr>
          <p:cNvCxnSpPr>
            <a:cxnSpLocks/>
            <a:stCxn id="167" idx="0"/>
            <a:endCxn id="85" idx="2"/>
          </p:cNvCxnSpPr>
          <p:nvPr/>
        </p:nvCxnSpPr>
        <p:spPr>
          <a:xfrm flipV="1">
            <a:off x="5703049" y="4900734"/>
            <a:ext cx="333362" cy="476233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3C3A570-8125-4155-B3A7-ECE7DF6E26CD}"/>
              </a:ext>
            </a:extLst>
          </p:cNvPr>
          <p:cNvCxnSpPr>
            <a:cxnSpLocks/>
            <a:stCxn id="78" idx="2"/>
            <a:endCxn id="45" idx="0"/>
          </p:cNvCxnSpPr>
          <p:nvPr/>
        </p:nvCxnSpPr>
        <p:spPr>
          <a:xfrm flipH="1">
            <a:off x="4232635" y="4899642"/>
            <a:ext cx="363710" cy="19188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8290EF23-513D-4282-8A6D-798F966E74C2}"/>
              </a:ext>
            </a:extLst>
          </p:cNvPr>
          <p:cNvCxnSpPr>
            <a:cxnSpLocks/>
            <a:stCxn id="78" idx="2"/>
            <a:endCxn id="163" idx="0"/>
          </p:cNvCxnSpPr>
          <p:nvPr/>
        </p:nvCxnSpPr>
        <p:spPr>
          <a:xfrm>
            <a:off x="4596345" y="4899642"/>
            <a:ext cx="350620" cy="201917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70113AFB-0A67-49CF-AD2F-970209F7DD00}"/>
              </a:ext>
            </a:extLst>
          </p:cNvPr>
          <p:cNvCxnSpPr>
            <a:cxnSpLocks/>
          </p:cNvCxnSpPr>
          <p:nvPr/>
        </p:nvCxnSpPr>
        <p:spPr>
          <a:xfrm flipH="1">
            <a:off x="724136" y="1898625"/>
            <a:ext cx="193216" cy="0"/>
          </a:xfrm>
          <a:prstGeom prst="straightConnector1">
            <a:avLst/>
          </a:prstGeom>
          <a:ln w="25400">
            <a:solidFill>
              <a:srgbClr val="FFFF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6D1CF0D6-7466-4859-A098-79A5A92D3BEF}"/>
              </a:ext>
            </a:extLst>
          </p:cNvPr>
          <p:cNvSpPr/>
          <p:nvPr/>
        </p:nvSpPr>
        <p:spPr>
          <a:xfrm>
            <a:off x="3745578" y="1942516"/>
            <a:ext cx="7104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endParaRPr lang="en-US" sz="1100" dirty="0"/>
          </a:p>
        </p:txBody>
      </p:sp>
      <p:sp>
        <p:nvSpPr>
          <p:cNvPr id="219" name="Title 2">
            <a:extLst>
              <a:ext uri="{FF2B5EF4-FFF2-40B4-BE49-F238E27FC236}">
                <a16:creationId xmlns:a16="http://schemas.microsoft.com/office/drawing/2014/main" id="{33A2EEDB-10CE-448C-AFC5-E8E7392EA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52" y="200388"/>
            <a:ext cx="11467423" cy="646331"/>
          </a:xfrm>
        </p:spPr>
        <p:txBody>
          <a:bodyPr/>
          <a:lstStyle/>
          <a:p>
            <a:r>
              <a:rPr lang="en-US" dirty="0"/>
              <a:t>How VPC Lattice relates to Kubernetes objects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994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0911-8CDA-174D-996A-0CB8D84E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52" y="200388"/>
            <a:ext cx="11467423" cy="978729"/>
          </a:xfrm>
        </p:spPr>
        <p:txBody>
          <a:bodyPr/>
          <a:lstStyle/>
          <a:p>
            <a:r>
              <a:rPr lang="en-US" sz="3200" dirty="0"/>
              <a:t>Single-</a:t>
            </a:r>
            <a:r>
              <a:rPr lang="en-US" sz="3200" b="1" dirty="0"/>
              <a:t>cluster/VPC service-to-service</a:t>
            </a:r>
            <a:br>
              <a:rPr lang="en-US" sz="3200" b="1" dirty="0"/>
            </a:br>
            <a:r>
              <a:rPr lang="en-US" sz="3200" b="1" dirty="0"/>
              <a:t>communications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C140B7-185E-7249-A3ED-91C2EED45DD2}"/>
              </a:ext>
            </a:extLst>
          </p:cNvPr>
          <p:cNvSpPr/>
          <p:nvPr/>
        </p:nvSpPr>
        <p:spPr>
          <a:xfrm>
            <a:off x="562949" y="1274414"/>
            <a:ext cx="9399301" cy="4984972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A3E2576-E70B-5240-ACFF-9D441FE6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469" y="1500962"/>
            <a:ext cx="353569" cy="353569"/>
          </a:xfrm>
          <a:prstGeom prst="rect">
            <a:avLst/>
          </a:prstGeom>
        </p:spPr>
      </p:pic>
      <p:sp>
        <p:nvSpPr>
          <p:cNvPr id="56" name="TextBox 12">
            <a:extLst>
              <a:ext uri="{FF2B5EF4-FFF2-40B4-BE49-F238E27FC236}">
                <a16:creationId xmlns:a16="http://schemas.microsoft.com/office/drawing/2014/main" id="{38BA1496-2270-408E-A975-5E44D95D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4118" y="1758203"/>
            <a:ext cx="1859496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12">
            <a:extLst>
              <a:ext uri="{FF2B5EF4-FFF2-40B4-BE49-F238E27FC236}">
                <a16:creationId xmlns:a16="http://schemas.microsoft.com/office/drawing/2014/main" id="{C7A31D3D-9B03-4341-A57B-12A9F6DB3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243" y="1727570"/>
            <a:ext cx="1859496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rates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FC650-D19B-4AF6-9B8C-AD9B15636B34}"/>
              </a:ext>
            </a:extLst>
          </p:cNvPr>
          <p:cNvSpPr/>
          <p:nvPr/>
        </p:nvSpPr>
        <p:spPr>
          <a:xfrm>
            <a:off x="1898837" y="1356373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B01933-2E0D-4EB5-B373-0B0DDF5BB920}"/>
              </a:ext>
            </a:extLst>
          </p:cNvPr>
          <p:cNvGrpSpPr/>
          <p:nvPr/>
        </p:nvGrpSpPr>
        <p:grpSpPr>
          <a:xfrm>
            <a:off x="5267232" y="4358035"/>
            <a:ext cx="1174920" cy="1279754"/>
            <a:chOff x="1150253" y="3924375"/>
            <a:chExt cx="1174920" cy="127975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6EB8F44-B489-4AED-B7E0-0EFE6A948DFC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B08C7C-4830-4C21-A477-DBCC12200754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2B5D4A4-2A11-4CEC-8022-E0C09BCDD958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60" name="Graphic 32">
                <a:extLst>
                  <a:ext uri="{FF2B5EF4-FFF2-40B4-BE49-F238E27FC236}">
                    <a16:creationId xmlns:a16="http://schemas.microsoft.com/office/drawing/2014/main" id="{52D348BD-87FF-4BBD-A189-6FC2A17E7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Graphic 32">
                <a:extLst>
                  <a:ext uri="{FF2B5EF4-FFF2-40B4-BE49-F238E27FC236}">
                    <a16:creationId xmlns:a16="http://schemas.microsoft.com/office/drawing/2014/main" id="{AAAD7156-7CBA-4C8D-A65F-5B518D089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Graphic 32">
                <a:extLst>
                  <a:ext uri="{FF2B5EF4-FFF2-40B4-BE49-F238E27FC236}">
                    <a16:creationId xmlns:a16="http://schemas.microsoft.com/office/drawing/2014/main" id="{53354121-43C8-4DD3-9F83-D32C628BCB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A1DE7F-358E-4992-BEBA-40457E7E5B84}"/>
              </a:ext>
            </a:extLst>
          </p:cNvPr>
          <p:cNvGrpSpPr/>
          <p:nvPr/>
        </p:nvGrpSpPr>
        <p:grpSpPr>
          <a:xfrm>
            <a:off x="2946725" y="4358035"/>
            <a:ext cx="1174920" cy="1279754"/>
            <a:chOff x="1150253" y="3924375"/>
            <a:chExt cx="1174920" cy="12797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019E0C-906C-47A3-8D57-8082B7D40C02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AC4F4B7-DF96-4113-869D-912C6FBB707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1004C6B-BD0E-4822-8C88-5B55794D6770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1" name="Graphic 32">
                <a:extLst>
                  <a:ext uri="{FF2B5EF4-FFF2-40B4-BE49-F238E27FC236}">
                    <a16:creationId xmlns:a16="http://schemas.microsoft.com/office/drawing/2014/main" id="{DACB47EF-B2E8-4046-A50B-D28650F5B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Graphic 32">
                <a:extLst>
                  <a:ext uri="{FF2B5EF4-FFF2-40B4-BE49-F238E27FC236}">
                    <a16:creationId xmlns:a16="http://schemas.microsoft.com/office/drawing/2014/main" id="{47442C64-D7D4-4442-A74F-47FD111D2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Graphic 32">
                <a:extLst>
                  <a:ext uri="{FF2B5EF4-FFF2-40B4-BE49-F238E27FC236}">
                    <a16:creationId xmlns:a16="http://schemas.microsoft.com/office/drawing/2014/main" id="{41B3C3EC-9C9A-4A16-9863-DB802B419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6E34F6-2784-4CC1-B755-5857264BE72B}"/>
              </a:ext>
            </a:extLst>
          </p:cNvPr>
          <p:cNvGrpSpPr/>
          <p:nvPr/>
        </p:nvGrpSpPr>
        <p:grpSpPr>
          <a:xfrm>
            <a:off x="1138340" y="4350384"/>
            <a:ext cx="1174920" cy="1279754"/>
            <a:chOff x="1150253" y="3924375"/>
            <a:chExt cx="1174920" cy="12797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E85417-B5F6-40C3-A10C-CFE6A5AB660E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D2ED0F-56F5-402E-80F1-5282EF1D62B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1371D0D-093D-4410-9C31-5024EDD01263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8" name="Graphic 32">
                <a:extLst>
                  <a:ext uri="{FF2B5EF4-FFF2-40B4-BE49-F238E27FC236}">
                    <a16:creationId xmlns:a16="http://schemas.microsoft.com/office/drawing/2014/main" id="{422E5898-4544-4B70-9E8F-35F9A8AC9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Graphic 32">
                <a:extLst>
                  <a:ext uri="{FF2B5EF4-FFF2-40B4-BE49-F238E27FC236}">
                    <a16:creationId xmlns:a16="http://schemas.microsoft.com/office/drawing/2014/main" id="{31B0E20B-F530-49BE-8AF1-A7E5D13F79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Graphic 32">
                <a:extLst>
                  <a:ext uri="{FF2B5EF4-FFF2-40B4-BE49-F238E27FC236}">
                    <a16:creationId xmlns:a16="http://schemas.microsoft.com/office/drawing/2014/main" id="{8E279876-DF07-4B7B-A625-2C210443D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D5BE07-E13E-43BC-830F-E2BFE483E0F4}"/>
              </a:ext>
            </a:extLst>
          </p:cNvPr>
          <p:cNvSpPr/>
          <p:nvPr/>
        </p:nvSpPr>
        <p:spPr>
          <a:xfrm>
            <a:off x="5219977" y="1377719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sz="1600" dirty="0"/>
          </a:p>
        </p:txBody>
      </p:sp>
      <p:sp>
        <p:nvSpPr>
          <p:cNvPr id="97" name="TextBox 12">
            <a:extLst>
              <a:ext uri="{FF2B5EF4-FFF2-40B4-BE49-F238E27FC236}">
                <a16:creationId xmlns:a16="http://schemas.microsoft.com/office/drawing/2014/main" id="{86F61520-D463-4B44-969A-83B29CEF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720" y="3048898"/>
            <a:ext cx="1199019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review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12">
            <a:extLst>
              <a:ext uri="{FF2B5EF4-FFF2-40B4-BE49-F238E27FC236}">
                <a16:creationId xmlns:a16="http://schemas.microsoft.com/office/drawing/2014/main" id="{B178FF80-AF32-4D6A-9D76-8F657A980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6290" y="3045170"/>
            <a:ext cx="1199019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parking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40B6F84-1B69-49A3-BB16-6A5BA4F65DF8}"/>
              </a:ext>
            </a:extLst>
          </p:cNvPr>
          <p:cNvCxnSpPr>
            <a:cxnSpLocks/>
            <a:stCxn id="57" idx="2"/>
            <a:endCxn id="97" idx="0"/>
          </p:cNvCxnSpPr>
          <p:nvPr/>
        </p:nvCxnSpPr>
        <p:spPr>
          <a:xfrm>
            <a:off x="2533991" y="2373901"/>
            <a:ext cx="985239" cy="674997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64C4E49-7C18-4C22-85B1-A990E1CE5116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1666389" y="2373901"/>
            <a:ext cx="867602" cy="657483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A101140-B1C0-4E09-A572-BB31605C85A7}"/>
              </a:ext>
            </a:extLst>
          </p:cNvPr>
          <p:cNvSpPr txBox="1"/>
          <p:nvPr/>
        </p:nvSpPr>
        <p:spPr>
          <a:xfrm>
            <a:off x="1252235" y="2546588"/>
            <a:ext cx="72167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/parking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ECA938-F66E-43DC-AE6C-459D00679704}"/>
              </a:ext>
            </a:extLst>
          </p:cNvPr>
          <p:cNvSpPr txBox="1"/>
          <p:nvPr/>
        </p:nvSpPr>
        <p:spPr>
          <a:xfrm>
            <a:off x="3229608" y="2546588"/>
            <a:ext cx="65594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/review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DD7EC90-4936-41BC-A3A9-2A42EE7353F0}"/>
              </a:ext>
            </a:extLst>
          </p:cNvPr>
          <p:cNvCxnSpPr>
            <a:cxnSpLocks/>
          </p:cNvCxnSpPr>
          <p:nvPr/>
        </p:nvCxnSpPr>
        <p:spPr>
          <a:xfrm>
            <a:off x="1697002" y="3889953"/>
            <a:ext cx="5252" cy="71190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713A001-E24D-42A7-B5EF-16BE2DB24178}"/>
              </a:ext>
            </a:extLst>
          </p:cNvPr>
          <p:cNvCxnSpPr>
            <a:cxnSpLocks/>
          </p:cNvCxnSpPr>
          <p:nvPr/>
        </p:nvCxnSpPr>
        <p:spPr>
          <a:xfrm>
            <a:off x="3516921" y="3882994"/>
            <a:ext cx="5252" cy="71190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2">
            <a:extLst>
              <a:ext uri="{FF2B5EF4-FFF2-40B4-BE49-F238E27FC236}">
                <a16:creationId xmlns:a16="http://schemas.microsoft.com/office/drawing/2014/main" id="{61FD7321-114E-4DA3-BB9C-9579D80E2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612" y="3063761"/>
            <a:ext cx="1199019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inventory-ver1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B328D4-26BA-446B-9F91-EE6EB8F9CB40}"/>
              </a:ext>
            </a:extLst>
          </p:cNvPr>
          <p:cNvCxnSpPr>
            <a:cxnSpLocks/>
          </p:cNvCxnSpPr>
          <p:nvPr/>
        </p:nvCxnSpPr>
        <p:spPr>
          <a:xfrm>
            <a:off x="5809869" y="3929443"/>
            <a:ext cx="5252" cy="71190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650B514-3088-4EC1-BBDE-14C7F1F8E641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5809869" y="2404534"/>
            <a:ext cx="5253" cy="659227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C3B307C-9E0F-4B6F-B235-44B63CF11EF3}"/>
              </a:ext>
            </a:extLst>
          </p:cNvPr>
          <p:cNvSpPr txBox="1"/>
          <p:nvPr/>
        </p:nvSpPr>
        <p:spPr>
          <a:xfrm>
            <a:off x="542654" y="2569906"/>
            <a:ext cx="7200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Rev 1.21</a:t>
            </a:r>
          </a:p>
        </p:txBody>
      </p:sp>
      <p:pic>
        <p:nvPicPr>
          <p:cNvPr id="113" name="Graphic 23">
            <a:extLst>
              <a:ext uri="{FF2B5EF4-FFF2-40B4-BE49-F238E27FC236}">
                <a16:creationId xmlns:a16="http://schemas.microsoft.com/office/drawing/2014/main" id="{BFC2965A-1C16-4692-AAE8-62F12B9B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8" y="2255526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4B67226-D14E-4AA6-9369-264E785D22B1}"/>
              </a:ext>
            </a:extLst>
          </p:cNvPr>
          <p:cNvSpPr txBox="1"/>
          <p:nvPr/>
        </p:nvSpPr>
        <p:spPr>
          <a:xfrm>
            <a:off x="6015395" y="2702326"/>
            <a:ext cx="55335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100%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8520317-63EA-485A-B83C-57C6D13DA2B9}"/>
              </a:ext>
            </a:extLst>
          </p:cNvPr>
          <p:cNvSpPr/>
          <p:nvPr/>
        </p:nvSpPr>
        <p:spPr>
          <a:xfrm>
            <a:off x="591591" y="5893841"/>
            <a:ext cx="9370660" cy="339533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1067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gateway/VPCLattice</a:t>
            </a: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4E5D88B-FEB4-4F4E-B4B9-60E4A9476D6F}"/>
              </a:ext>
            </a:extLst>
          </p:cNvPr>
          <p:cNvCxnSpPr>
            <a:cxnSpLocks/>
          </p:cNvCxnSpPr>
          <p:nvPr/>
        </p:nvCxnSpPr>
        <p:spPr>
          <a:xfrm>
            <a:off x="2111270" y="5268047"/>
            <a:ext cx="0" cy="593001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C69415A-FBB0-4F5A-A881-1A51583BA9C8}"/>
              </a:ext>
            </a:extLst>
          </p:cNvPr>
          <p:cNvCxnSpPr>
            <a:cxnSpLocks/>
          </p:cNvCxnSpPr>
          <p:nvPr/>
        </p:nvCxnSpPr>
        <p:spPr>
          <a:xfrm>
            <a:off x="3917062" y="5268048"/>
            <a:ext cx="0" cy="593001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0EAF2F4-D2C1-4804-816A-3E0F55885BA6}"/>
              </a:ext>
            </a:extLst>
          </p:cNvPr>
          <p:cNvCxnSpPr>
            <a:cxnSpLocks/>
          </p:cNvCxnSpPr>
          <p:nvPr/>
        </p:nvCxnSpPr>
        <p:spPr>
          <a:xfrm>
            <a:off x="6254029" y="5268046"/>
            <a:ext cx="0" cy="593001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10B5A03-BF6D-459E-AD67-D4C04B55DB4B}"/>
              </a:ext>
            </a:extLst>
          </p:cNvPr>
          <p:cNvSpPr/>
          <p:nvPr/>
        </p:nvSpPr>
        <p:spPr>
          <a:xfrm>
            <a:off x="7040649" y="1491916"/>
            <a:ext cx="2921601" cy="3890050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apiVersion: gateway.networking.k8s.io/v1alpha2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kind: HTTPRoute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metadata: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name: rates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spec: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parentRefs: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sectionName: http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sectionName: https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rules: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backendRefs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parking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port: 8090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matches: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path: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type: PathPrefix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value: /parking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backendRefs: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review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port: 8090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matches: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path: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type: PathPrefix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  value: /review</a:t>
            </a:r>
          </a:p>
          <a:p>
            <a:pPr defTabSz="1219170">
              <a:defRPr/>
            </a:pPr>
            <a:endParaRPr lang="en-US" sz="1067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endParaRPr lang="en-US" sz="1067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5EF510C-3936-4618-B13D-4CDB538984FC}"/>
              </a:ext>
            </a:extLst>
          </p:cNvPr>
          <p:cNvCxnSpPr>
            <a:cxnSpLocks/>
          </p:cNvCxnSpPr>
          <p:nvPr/>
        </p:nvCxnSpPr>
        <p:spPr>
          <a:xfrm>
            <a:off x="9963808" y="5636038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426B49A-A90D-44F6-AC62-8ACE39916BD2}"/>
              </a:ext>
            </a:extLst>
          </p:cNvPr>
          <p:cNvCxnSpPr>
            <a:cxnSpLocks/>
          </p:cNvCxnSpPr>
          <p:nvPr/>
        </p:nvCxnSpPr>
        <p:spPr>
          <a:xfrm>
            <a:off x="9963808" y="6063607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7DFA026-2E2C-449D-9F9B-8B673BC5C73E}"/>
              </a:ext>
            </a:extLst>
          </p:cNvPr>
          <p:cNvSpPr/>
          <p:nvPr/>
        </p:nvSpPr>
        <p:spPr>
          <a:xfrm>
            <a:off x="10372526" y="5483857"/>
            <a:ext cx="6126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  <a:endParaRPr lang="en-US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D314B85-FABB-4C0D-BA29-8355539DA24A}"/>
              </a:ext>
            </a:extLst>
          </p:cNvPr>
          <p:cNvSpPr/>
          <p:nvPr/>
        </p:nvSpPr>
        <p:spPr>
          <a:xfrm>
            <a:off x="10374325" y="5903852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HTTPRoute</a:t>
            </a:r>
            <a:b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(K8S Gateway API)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78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103" grpId="0"/>
      <p:bldP spid="104" grpId="0"/>
      <p:bldP spid="112" grpId="0"/>
      <p:bldP spid="114" grpId="0"/>
      <p:bldP spid="115" grpId="0" animBg="1"/>
      <p:bldP spid="1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0911-8CDA-174D-996A-0CB8D84E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52" y="200388"/>
            <a:ext cx="11467423" cy="978729"/>
          </a:xfrm>
        </p:spPr>
        <p:txBody>
          <a:bodyPr/>
          <a:lstStyle/>
          <a:p>
            <a:r>
              <a:rPr lang="en-US" sz="3200" dirty="0"/>
              <a:t>Multiple </a:t>
            </a:r>
            <a:r>
              <a:rPr lang="en-US" sz="3200" b="1" dirty="0"/>
              <a:t>clusters/VPCs service-to-service</a:t>
            </a:r>
            <a:br>
              <a:rPr lang="en-US" sz="3200" b="1" dirty="0"/>
            </a:br>
            <a:r>
              <a:rPr lang="en-US" sz="3200" b="1" dirty="0"/>
              <a:t>communications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C140B7-185E-7249-A3ED-91C2EED45DD2}"/>
              </a:ext>
            </a:extLst>
          </p:cNvPr>
          <p:cNvSpPr/>
          <p:nvPr/>
        </p:nvSpPr>
        <p:spPr>
          <a:xfrm>
            <a:off x="562949" y="1274414"/>
            <a:ext cx="9399301" cy="3004509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A3E2576-E70B-5240-ACFF-9D441FE6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165" y="1274414"/>
            <a:ext cx="353569" cy="353569"/>
          </a:xfrm>
          <a:prstGeom prst="rect">
            <a:avLst/>
          </a:prstGeom>
        </p:spPr>
      </p:pic>
      <p:sp>
        <p:nvSpPr>
          <p:cNvPr id="56" name="TextBox 12">
            <a:extLst>
              <a:ext uri="{FF2B5EF4-FFF2-40B4-BE49-F238E27FC236}">
                <a16:creationId xmlns:a16="http://schemas.microsoft.com/office/drawing/2014/main" id="{38BA1496-2270-408E-A975-5E44D95D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4966" y="1676174"/>
            <a:ext cx="1859496" cy="646331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0A1DE7F-358E-4992-BEBA-40457E7E5B84}"/>
              </a:ext>
            </a:extLst>
          </p:cNvPr>
          <p:cNvGrpSpPr/>
          <p:nvPr/>
        </p:nvGrpSpPr>
        <p:grpSpPr>
          <a:xfrm>
            <a:off x="2626879" y="1679117"/>
            <a:ext cx="1174920" cy="1279754"/>
            <a:chOff x="1150253" y="3924375"/>
            <a:chExt cx="1174920" cy="12797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019E0C-906C-47A3-8D57-8082B7D40C02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APP-2</a:t>
              </a:r>
              <a:endParaRPr lang="en-US" sz="1200" dirty="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AC4F4B7-DF96-4113-869D-912C6FBB707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1004C6B-BD0E-4822-8C88-5B55794D6770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1" name="Graphic 32">
                <a:extLst>
                  <a:ext uri="{FF2B5EF4-FFF2-40B4-BE49-F238E27FC236}">
                    <a16:creationId xmlns:a16="http://schemas.microsoft.com/office/drawing/2014/main" id="{DACB47EF-B2E8-4046-A50B-D28650F5B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Graphic 32">
                <a:extLst>
                  <a:ext uri="{FF2B5EF4-FFF2-40B4-BE49-F238E27FC236}">
                    <a16:creationId xmlns:a16="http://schemas.microsoft.com/office/drawing/2014/main" id="{47442C64-D7D4-4442-A74F-47FD111D2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Graphic 32">
                <a:extLst>
                  <a:ext uri="{FF2B5EF4-FFF2-40B4-BE49-F238E27FC236}">
                    <a16:creationId xmlns:a16="http://schemas.microsoft.com/office/drawing/2014/main" id="{41B3C3EC-9C9A-4A16-9863-DB802B419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6E34F6-2784-4CC1-B755-5857264BE72B}"/>
              </a:ext>
            </a:extLst>
          </p:cNvPr>
          <p:cNvGrpSpPr/>
          <p:nvPr/>
        </p:nvGrpSpPr>
        <p:grpSpPr>
          <a:xfrm>
            <a:off x="1368132" y="1671466"/>
            <a:ext cx="1174920" cy="1279754"/>
            <a:chOff x="1150253" y="3924375"/>
            <a:chExt cx="1174920" cy="12797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E85417-B5F6-40C3-A10C-CFE6A5AB660E}"/>
                </a:ext>
              </a:extLst>
            </p:cNvPr>
            <p:cNvSpPr txBox="1"/>
            <p:nvPr/>
          </p:nvSpPr>
          <p:spPr>
            <a:xfrm>
              <a:off x="1306814" y="4913344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APP-1</a:t>
              </a:r>
              <a:endParaRPr lang="en-US" sz="1200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D2ED0F-56F5-402E-80F1-5282EF1D62BC}"/>
                </a:ext>
              </a:extLst>
            </p:cNvPr>
            <p:cNvGrpSpPr/>
            <p:nvPr/>
          </p:nvGrpSpPr>
          <p:grpSpPr>
            <a:xfrm>
              <a:off x="1150253" y="3924375"/>
              <a:ext cx="1174920" cy="1279754"/>
              <a:chOff x="3236828" y="3731684"/>
              <a:chExt cx="1174920" cy="127975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1371D0D-093D-4410-9C31-5024EDD01263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8" name="Graphic 32">
                <a:extLst>
                  <a:ext uri="{FF2B5EF4-FFF2-40B4-BE49-F238E27FC236}">
                    <a16:creationId xmlns:a16="http://schemas.microsoft.com/office/drawing/2014/main" id="{422E5898-4544-4B70-9E8F-35F9A8AC91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" name="Graphic 32">
                <a:extLst>
                  <a:ext uri="{FF2B5EF4-FFF2-40B4-BE49-F238E27FC236}">
                    <a16:creationId xmlns:a16="http://schemas.microsoft.com/office/drawing/2014/main" id="{31B0E20B-F530-49BE-8AF1-A7E5D13F79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Graphic 32">
                <a:extLst>
                  <a:ext uri="{FF2B5EF4-FFF2-40B4-BE49-F238E27FC236}">
                    <a16:creationId xmlns:a16="http://schemas.microsoft.com/office/drawing/2014/main" id="{8E279876-DF07-4B7B-A625-2C210443D8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D5BE07-E13E-43BC-830F-E2BFE483E0F4}"/>
              </a:ext>
            </a:extLst>
          </p:cNvPr>
          <p:cNvSpPr/>
          <p:nvPr/>
        </p:nvSpPr>
        <p:spPr>
          <a:xfrm>
            <a:off x="4220825" y="1295690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  <a:endParaRPr lang="en-US" sz="1600" dirty="0"/>
          </a:p>
        </p:txBody>
      </p:sp>
      <p:sp>
        <p:nvSpPr>
          <p:cNvPr id="107" name="TextBox 12">
            <a:extLst>
              <a:ext uri="{FF2B5EF4-FFF2-40B4-BE49-F238E27FC236}">
                <a16:creationId xmlns:a16="http://schemas.microsoft.com/office/drawing/2014/main" id="{61FD7321-114E-4DA3-BB9C-9579D80E2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440" y="1508582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inventory-ver1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1B328D4-26BA-446B-9F91-EE6EB8F9CB40}"/>
              </a:ext>
            </a:extLst>
          </p:cNvPr>
          <p:cNvCxnSpPr>
            <a:cxnSpLocks/>
            <a:stCxn id="107" idx="2"/>
          </p:cNvCxnSpPr>
          <p:nvPr/>
        </p:nvCxnSpPr>
        <p:spPr>
          <a:xfrm>
            <a:off x="6710533" y="2339579"/>
            <a:ext cx="0" cy="314013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650B514-3088-4EC1-BBDE-14C7F1F8E641}"/>
              </a:ext>
            </a:extLst>
          </p:cNvPr>
          <p:cNvCxnSpPr>
            <a:cxnSpLocks/>
          </p:cNvCxnSpPr>
          <p:nvPr/>
        </p:nvCxnSpPr>
        <p:spPr>
          <a:xfrm flipH="1">
            <a:off x="4835654" y="2342618"/>
            <a:ext cx="15039" cy="244482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C3B307C-9E0F-4B6F-B235-44B63CF11EF3}"/>
              </a:ext>
            </a:extLst>
          </p:cNvPr>
          <p:cNvSpPr txBox="1"/>
          <p:nvPr/>
        </p:nvSpPr>
        <p:spPr>
          <a:xfrm>
            <a:off x="493225" y="2583981"/>
            <a:ext cx="72006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Rev 1.21</a:t>
            </a:r>
          </a:p>
        </p:txBody>
      </p:sp>
      <p:pic>
        <p:nvPicPr>
          <p:cNvPr id="113" name="Graphic 23">
            <a:extLst>
              <a:ext uri="{FF2B5EF4-FFF2-40B4-BE49-F238E27FC236}">
                <a16:creationId xmlns:a16="http://schemas.microsoft.com/office/drawing/2014/main" id="{BFC2965A-1C16-4692-AAE8-62F12B9B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8" y="2255526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B4B67226-D14E-4AA6-9369-264E785D22B1}"/>
              </a:ext>
            </a:extLst>
          </p:cNvPr>
          <p:cNvSpPr txBox="1"/>
          <p:nvPr/>
        </p:nvSpPr>
        <p:spPr>
          <a:xfrm flipH="1">
            <a:off x="5699516" y="1830595"/>
            <a:ext cx="15183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10%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8520317-63EA-485A-B83C-57C6D13DA2B9}"/>
              </a:ext>
            </a:extLst>
          </p:cNvPr>
          <p:cNvSpPr/>
          <p:nvPr/>
        </p:nvSpPr>
        <p:spPr>
          <a:xfrm>
            <a:off x="573165" y="3960404"/>
            <a:ext cx="9370660" cy="339533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1067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gateway/VPCLattice</a:t>
            </a: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0EAF2F4-D2C1-4804-816A-3E0F55885BA6}"/>
              </a:ext>
            </a:extLst>
          </p:cNvPr>
          <p:cNvCxnSpPr>
            <a:cxnSpLocks/>
          </p:cNvCxnSpPr>
          <p:nvPr/>
        </p:nvCxnSpPr>
        <p:spPr>
          <a:xfrm flipV="1">
            <a:off x="6724007" y="3483143"/>
            <a:ext cx="0" cy="462794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10B5A03-BF6D-459E-AD67-D4C04B55DB4B}"/>
              </a:ext>
            </a:extLst>
          </p:cNvPr>
          <p:cNvSpPr/>
          <p:nvPr/>
        </p:nvSpPr>
        <p:spPr>
          <a:xfrm>
            <a:off x="7507592" y="1293935"/>
            <a:ext cx="3702591" cy="2622171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apiVersion: gateway.networking.k8s.io/v1alpha2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kind: HTTPRoute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metadata: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name: inventory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spec: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parentRefs: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sectionName: http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name: my-hotel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sectionName: https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rules: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- backendRefs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inventory-ver1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weight: 10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- name: inventory-ver2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kind: ServiceImport</a:t>
            </a:r>
          </a:p>
          <a:p>
            <a:pPr defTabSz="1219170">
              <a:defRPr/>
            </a:pPr>
            <a:r>
              <a:rPr lang="en-US" sz="900" kern="0" dirty="0">
                <a:solidFill>
                  <a:srgbClr val="00A0C8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      weight: 90</a:t>
            </a:r>
          </a:p>
          <a:p>
            <a:pPr defTabSz="1219170">
              <a:defRPr/>
            </a:pPr>
            <a:endParaRPr lang="en-US" sz="1067" kern="0" dirty="0">
              <a:solidFill>
                <a:srgbClr val="00A0C8"/>
              </a:soli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  <a:p>
            <a:pPr defTabSz="1219170">
              <a:defRPr/>
            </a:pP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5EF510C-3936-4618-B13D-4CDB538984FC}"/>
              </a:ext>
            </a:extLst>
          </p:cNvPr>
          <p:cNvCxnSpPr>
            <a:cxnSpLocks/>
          </p:cNvCxnSpPr>
          <p:nvPr/>
        </p:nvCxnSpPr>
        <p:spPr>
          <a:xfrm>
            <a:off x="9971975" y="5881120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426B49A-A90D-44F6-AC62-8ACE39916BD2}"/>
              </a:ext>
            </a:extLst>
          </p:cNvPr>
          <p:cNvCxnSpPr>
            <a:cxnSpLocks/>
          </p:cNvCxnSpPr>
          <p:nvPr/>
        </p:nvCxnSpPr>
        <p:spPr>
          <a:xfrm>
            <a:off x="9963808" y="6059039"/>
            <a:ext cx="408718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7DFA026-2E2C-449D-9F9B-8B673BC5C73E}"/>
              </a:ext>
            </a:extLst>
          </p:cNvPr>
          <p:cNvSpPr/>
          <p:nvPr/>
        </p:nvSpPr>
        <p:spPr>
          <a:xfrm>
            <a:off x="10354661" y="5759065"/>
            <a:ext cx="612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  <a:endParaRPr lang="en-US" sz="12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D314B85-FABB-4C0D-BA29-8355539DA24A}"/>
              </a:ext>
            </a:extLst>
          </p:cNvPr>
          <p:cNvSpPr/>
          <p:nvPr/>
        </p:nvSpPr>
        <p:spPr>
          <a:xfrm>
            <a:off x="10371811" y="5945307"/>
            <a:ext cx="1518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HTTPRoute</a:t>
            </a:r>
            <a:b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(K8S Gateway API)</a:t>
            </a:r>
            <a:endParaRPr lang="en-US" sz="12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2AE9FB-FCD6-4F1B-91D4-E7C2CC5A3481}"/>
              </a:ext>
            </a:extLst>
          </p:cNvPr>
          <p:cNvCxnSpPr>
            <a:cxnSpLocks/>
          </p:cNvCxnSpPr>
          <p:nvPr/>
        </p:nvCxnSpPr>
        <p:spPr>
          <a:xfrm>
            <a:off x="5759677" y="1778112"/>
            <a:ext cx="354576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014DEF-D209-43C1-8083-1AF8EFCD5014}"/>
              </a:ext>
            </a:extLst>
          </p:cNvPr>
          <p:cNvCxnSpPr>
            <a:cxnSpLocks/>
          </p:cNvCxnSpPr>
          <p:nvPr/>
        </p:nvCxnSpPr>
        <p:spPr>
          <a:xfrm>
            <a:off x="3505298" y="2577318"/>
            <a:ext cx="6697" cy="136861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3DB082-DFBA-49A1-8663-D349880F81B7}"/>
              </a:ext>
            </a:extLst>
          </p:cNvPr>
          <p:cNvSpPr/>
          <p:nvPr/>
        </p:nvSpPr>
        <p:spPr>
          <a:xfrm>
            <a:off x="548628" y="4537505"/>
            <a:ext cx="9399301" cy="1638635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140" name="Graphic 139">
            <a:extLst>
              <a:ext uri="{FF2B5EF4-FFF2-40B4-BE49-F238E27FC236}">
                <a16:creationId xmlns:a16="http://schemas.microsoft.com/office/drawing/2014/main" id="{503B929C-942C-4961-8FE2-243D32E9B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611" y="4534746"/>
            <a:ext cx="353569" cy="353569"/>
          </a:xfrm>
          <a:prstGeom prst="rect">
            <a:avLst/>
          </a:prstGeom>
        </p:spPr>
      </p:pic>
      <p:sp>
        <p:nvSpPr>
          <p:cNvPr id="163" name="TextBox 12">
            <a:extLst>
              <a:ext uri="{FF2B5EF4-FFF2-40B4-BE49-F238E27FC236}">
                <a16:creationId xmlns:a16="http://schemas.microsoft.com/office/drawing/2014/main" id="{9CC6DC96-7E86-4CC9-8404-8F8D8EDE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285" y="4829540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inventory-ver2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31AD40F-0B91-4A78-84DB-FDC7545629DD}"/>
              </a:ext>
            </a:extLst>
          </p:cNvPr>
          <p:cNvSpPr txBox="1"/>
          <p:nvPr/>
        </p:nvSpPr>
        <p:spPr>
          <a:xfrm>
            <a:off x="485007" y="5274223"/>
            <a:ext cx="1039686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Rev 1.23</a:t>
            </a:r>
          </a:p>
        </p:txBody>
      </p:sp>
      <p:pic>
        <p:nvPicPr>
          <p:cNvPr id="167" name="Graphic 23">
            <a:extLst>
              <a:ext uri="{FF2B5EF4-FFF2-40B4-BE49-F238E27FC236}">
                <a16:creationId xmlns:a16="http://schemas.microsoft.com/office/drawing/2014/main" id="{EAB74D3B-F996-4FF0-972C-6E6339E8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9" y="4987525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E72CC6BF-4F55-4658-89BE-EEC56B480DBD}"/>
              </a:ext>
            </a:extLst>
          </p:cNvPr>
          <p:cNvSpPr/>
          <p:nvPr/>
        </p:nvSpPr>
        <p:spPr>
          <a:xfrm>
            <a:off x="552611" y="5836607"/>
            <a:ext cx="9370660" cy="339533"/>
          </a:xfrm>
          <a:prstGeom prst="rect">
            <a:avLst/>
          </a:prstGeom>
          <a:solidFill>
            <a:schemeClr val="accent2">
              <a:lumMod val="20000"/>
              <a:lumOff val="80000"/>
              <a:alpha val="14902"/>
            </a:scheme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lIns="451104"/>
          <a:lstStyle/>
          <a:p>
            <a:pPr defTabSz="1219170">
              <a:defRPr/>
            </a:pPr>
            <a:r>
              <a:rPr lang="en-US" sz="1067" kern="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gateway/VPCLattice</a:t>
            </a:r>
            <a:endParaRPr sz="1067" kern="0" dirty="0">
              <a:solidFill>
                <a:srgbClr val="00A0C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A94806-2A8E-4FCE-A137-8E197CFE813F}"/>
              </a:ext>
            </a:extLst>
          </p:cNvPr>
          <p:cNvGrpSpPr/>
          <p:nvPr/>
        </p:nvGrpSpPr>
        <p:grpSpPr>
          <a:xfrm>
            <a:off x="6194412" y="4837264"/>
            <a:ext cx="959701" cy="855298"/>
            <a:chOff x="6223856" y="4647146"/>
            <a:chExt cx="959701" cy="855298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AF1E75E-7CD5-4039-B8E4-E3798FA182E2}"/>
                </a:ext>
              </a:extLst>
            </p:cNvPr>
            <p:cNvGrpSpPr/>
            <p:nvPr/>
          </p:nvGrpSpPr>
          <p:grpSpPr>
            <a:xfrm>
              <a:off x="6223856" y="4647146"/>
              <a:ext cx="882670" cy="800206"/>
              <a:chOff x="3236828" y="3731684"/>
              <a:chExt cx="1174920" cy="1279754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FCA61A1-90C1-4EC9-B277-3B4FD5119D87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5" name="Graphic 32">
                <a:extLst>
                  <a:ext uri="{FF2B5EF4-FFF2-40B4-BE49-F238E27FC236}">
                    <a16:creationId xmlns:a16="http://schemas.microsoft.com/office/drawing/2014/main" id="{9D8092E6-320A-4605-8790-17DC56CF2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Graphic 32">
                <a:extLst>
                  <a:ext uri="{FF2B5EF4-FFF2-40B4-BE49-F238E27FC236}">
                    <a16:creationId xmlns:a16="http://schemas.microsoft.com/office/drawing/2014/main" id="{055E3292-761B-40AE-A0A5-19CEE5A7E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" name="Graphic 32">
                <a:extLst>
                  <a:ext uri="{FF2B5EF4-FFF2-40B4-BE49-F238E27FC236}">
                    <a16:creationId xmlns:a16="http://schemas.microsoft.com/office/drawing/2014/main" id="{C22410CE-B622-4078-A748-55D2AA2996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3A541446-3947-44B9-9C9D-2FE06559E73A}"/>
                </a:ext>
              </a:extLst>
            </p:cNvPr>
            <p:cNvSpPr txBox="1"/>
            <p:nvPr/>
          </p:nvSpPr>
          <p:spPr>
            <a:xfrm>
              <a:off x="6249569" y="5225445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</p:grp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8AFC56BE-8A54-46B5-8550-8923E15A00BE}"/>
              </a:ext>
            </a:extLst>
          </p:cNvPr>
          <p:cNvCxnSpPr>
            <a:cxnSpLocks/>
          </p:cNvCxnSpPr>
          <p:nvPr/>
        </p:nvCxnSpPr>
        <p:spPr>
          <a:xfrm>
            <a:off x="2250668" y="2562080"/>
            <a:ext cx="6697" cy="1368619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D18354C-F830-40E4-9FB7-6D5C2FB12885}"/>
              </a:ext>
            </a:extLst>
          </p:cNvPr>
          <p:cNvGrpSpPr/>
          <p:nvPr/>
        </p:nvGrpSpPr>
        <p:grpSpPr>
          <a:xfrm>
            <a:off x="6251176" y="2659386"/>
            <a:ext cx="959701" cy="855298"/>
            <a:chOff x="6223856" y="4647146"/>
            <a:chExt cx="959701" cy="855298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16AD46E-FAA7-46EB-B68A-5760DA25CBC7}"/>
                </a:ext>
              </a:extLst>
            </p:cNvPr>
            <p:cNvGrpSpPr/>
            <p:nvPr/>
          </p:nvGrpSpPr>
          <p:grpSpPr>
            <a:xfrm>
              <a:off x="6223856" y="4647146"/>
              <a:ext cx="882670" cy="800206"/>
              <a:chOff x="3236828" y="3731684"/>
              <a:chExt cx="1174920" cy="127975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8A92760-1E8B-49E1-AEF3-C3719FED4F38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17492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9" name="Graphic 32">
                <a:extLst>
                  <a:ext uri="{FF2B5EF4-FFF2-40B4-BE49-F238E27FC236}">
                    <a16:creationId xmlns:a16="http://schemas.microsoft.com/office/drawing/2014/main" id="{431C3D1C-94A1-4310-821B-EF60847903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" name="Graphic 32">
                <a:extLst>
                  <a:ext uri="{FF2B5EF4-FFF2-40B4-BE49-F238E27FC236}">
                    <a16:creationId xmlns:a16="http://schemas.microsoft.com/office/drawing/2014/main" id="{BB93DC46-9899-4DB5-92B7-B855A2B766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" name="Graphic 32">
                <a:extLst>
                  <a:ext uri="{FF2B5EF4-FFF2-40B4-BE49-F238E27FC236}">
                    <a16:creationId xmlns:a16="http://schemas.microsoft.com/office/drawing/2014/main" id="{1A7FC9EC-B043-4EAB-85E9-CC6D94C83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2A1EF9D-3D10-4407-A797-BED7B2BFC8DD}"/>
                </a:ext>
              </a:extLst>
            </p:cNvPr>
            <p:cNvSpPr txBox="1"/>
            <p:nvPr/>
          </p:nvSpPr>
          <p:spPr>
            <a:xfrm>
              <a:off x="6249569" y="5225445"/>
              <a:ext cx="9339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K8s Pods</a:t>
              </a:r>
              <a:endParaRPr lang="en-US" sz="1200" dirty="0"/>
            </a:p>
          </p:txBody>
        </p:sp>
      </p:grp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5BC5E6A-9C69-44B7-9D12-6D46EBAD40B3}"/>
              </a:ext>
            </a:extLst>
          </p:cNvPr>
          <p:cNvCxnSpPr>
            <a:cxnSpLocks/>
          </p:cNvCxnSpPr>
          <p:nvPr/>
        </p:nvCxnSpPr>
        <p:spPr>
          <a:xfrm flipV="1">
            <a:off x="6651515" y="5647459"/>
            <a:ext cx="1" cy="184416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4E8D0AD-71EE-4D9F-87B2-FA7A38371B41}"/>
              </a:ext>
            </a:extLst>
          </p:cNvPr>
          <p:cNvCxnSpPr>
            <a:cxnSpLocks/>
            <a:stCxn id="163" idx="3"/>
            <a:endCxn id="174" idx="1"/>
          </p:cNvCxnSpPr>
          <p:nvPr/>
        </p:nvCxnSpPr>
        <p:spPr>
          <a:xfrm flipV="1">
            <a:off x="5456471" y="5237367"/>
            <a:ext cx="737941" cy="7672"/>
          </a:xfrm>
          <a:prstGeom prst="straightConnector1">
            <a:avLst/>
          </a:prstGeom>
          <a:ln w="25400">
            <a:solidFill>
              <a:srgbClr val="FFFF00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8133035E-3EB5-4DA7-B88B-3AF12435C85E}"/>
              </a:ext>
            </a:extLst>
          </p:cNvPr>
          <p:cNvSpPr txBox="1"/>
          <p:nvPr/>
        </p:nvSpPr>
        <p:spPr>
          <a:xfrm flipH="1">
            <a:off x="4915034" y="4563006"/>
            <a:ext cx="15183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/>
              <a:t>90%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0A8D689-7CD9-4B5B-B149-58E7BECCC317}"/>
              </a:ext>
            </a:extLst>
          </p:cNvPr>
          <p:cNvSpPr/>
          <p:nvPr/>
        </p:nvSpPr>
        <p:spPr>
          <a:xfrm flipH="1">
            <a:off x="499118" y="2794517"/>
            <a:ext cx="1200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Cluster-1</a:t>
            </a:r>
            <a:endParaRPr lang="en-US" sz="1400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BDB040A-B85B-4F28-9CA7-ADB345BC8094}"/>
              </a:ext>
            </a:extLst>
          </p:cNvPr>
          <p:cNvSpPr/>
          <p:nvPr/>
        </p:nvSpPr>
        <p:spPr>
          <a:xfrm flipH="1">
            <a:off x="485007" y="5429782"/>
            <a:ext cx="12001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Cluster-2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794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112" grpId="0"/>
      <p:bldP spid="114" grpId="0"/>
      <p:bldP spid="115" grpId="0" animBg="1"/>
      <p:bldP spid="120" grpId="0" animBg="1"/>
      <p:bldP spid="139" grpId="0" animBg="1"/>
      <p:bldP spid="139" grpId="1" animBg="1"/>
      <p:bldP spid="166" grpId="0"/>
      <p:bldP spid="168" grpId="0" animBg="1"/>
      <p:bldP spid="1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230911-8CDA-174D-996A-0CB8D84E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72" y="61453"/>
            <a:ext cx="11467423" cy="535531"/>
          </a:xfrm>
        </p:spPr>
        <p:txBody>
          <a:bodyPr/>
          <a:lstStyle/>
          <a:p>
            <a:r>
              <a:rPr lang="en-CA" sz="3200" dirty="0"/>
              <a:t>Recommended Multi-Cluster Architecture</a:t>
            </a:r>
            <a:endParaRPr lang="en-US" sz="2400" b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BC140B7-185E-7249-A3ED-91C2EED45DD2}"/>
              </a:ext>
            </a:extLst>
          </p:cNvPr>
          <p:cNvSpPr/>
          <p:nvPr/>
        </p:nvSpPr>
        <p:spPr>
          <a:xfrm>
            <a:off x="562950" y="693071"/>
            <a:ext cx="7212478" cy="2545155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A3E2576-E70B-5240-ACFF-9D441FE65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165" y="693071"/>
            <a:ext cx="353569" cy="353569"/>
          </a:xfrm>
          <a:prstGeom prst="rect">
            <a:avLst/>
          </a:prstGeom>
        </p:spPr>
      </p:pic>
      <p:sp>
        <p:nvSpPr>
          <p:cNvPr id="56" name="TextBox 12">
            <a:extLst>
              <a:ext uri="{FF2B5EF4-FFF2-40B4-BE49-F238E27FC236}">
                <a16:creationId xmlns:a16="http://schemas.microsoft.com/office/drawing/2014/main" id="{38BA1496-2270-408E-A975-5E44D95D6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520" y="1616864"/>
            <a:ext cx="157505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my-httproute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HTTPRoute</a:t>
            </a:r>
          </a:p>
        </p:txBody>
      </p:sp>
      <p:pic>
        <p:nvPicPr>
          <p:cNvPr id="113" name="Graphic 23">
            <a:extLst>
              <a:ext uri="{FF2B5EF4-FFF2-40B4-BE49-F238E27FC236}">
                <a16:creationId xmlns:a16="http://schemas.microsoft.com/office/drawing/2014/main" id="{BFC2965A-1C16-4692-AAE8-62F12B9B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9" y="1426549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E93DB082-DFBA-49A1-8663-D349880F81B7}"/>
              </a:ext>
            </a:extLst>
          </p:cNvPr>
          <p:cNvSpPr/>
          <p:nvPr/>
        </p:nvSpPr>
        <p:spPr>
          <a:xfrm>
            <a:off x="548629" y="4043277"/>
            <a:ext cx="4229303" cy="2132863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140" name="Graphic 139">
            <a:extLst>
              <a:ext uri="{FF2B5EF4-FFF2-40B4-BE49-F238E27FC236}">
                <a16:creationId xmlns:a16="http://schemas.microsoft.com/office/drawing/2014/main" id="{503B929C-942C-4961-8FE2-243D32E9B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4241" y="4040922"/>
            <a:ext cx="353569" cy="353569"/>
          </a:xfrm>
          <a:prstGeom prst="rect">
            <a:avLst/>
          </a:prstGeom>
        </p:spPr>
      </p:pic>
      <p:sp>
        <p:nvSpPr>
          <p:cNvPr id="163" name="TextBox 12">
            <a:extLst>
              <a:ext uri="{FF2B5EF4-FFF2-40B4-BE49-F238E27FC236}">
                <a16:creationId xmlns:a16="http://schemas.microsoft.com/office/drawing/2014/main" id="{9CC6DC96-7E86-4CC9-8404-8F8D8EDE1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84" y="5235073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service-1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raphic 23">
            <a:extLst>
              <a:ext uri="{FF2B5EF4-FFF2-40B4-BE49-F238E27FC236}">
                <a16:creationId xmlns:a16="http://schemas.microsoft.com/office/drawing/2014/main" id="{EAB74D3B-F996-4FF0-972C-6E6339E8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49" y="4987525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D18354C-F830-40E4-9FB7-6D5C2FB12885}"/>
              </a:ext>
            </a:extLst>
          </p:cNvPr>
          <p:cNvGrpSpPr/>
          <p:nvPr/>
        </p:nvGrpSpPr>
        <p:grpSpPr>
          <a:xfrm>
            <a:off x="5811705" y="849685"/>
            <a:ext cx="2210546" cy="1048623"/>
            <a:chOff x="5286111" y="4647144"/>
            <a:chExt cx="3043347" cy="1441835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16AD46E-FAA7-46EB-B68A-5760DA25CBC7}"/>
                </a:ext>
              </a:extLst>
            </p:cNvPr>
            <p:cNvGrpSpPr/>
            <p:nvPr/>
          </p:nvGrpSpPr>
          <p:grpSpPr>
            <a:xfrm>
              <a:off x="6223855" y="4647144"/>
              <a:ext cx="857839" cy="800206"/>
              <a:chOff x="3236828" y="3731680"/>
              <a:chExt cx="1141868" cy="127975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8A92760-1E8B-49E1-AEF3-C3719FED4F38}"/>
                  </a:ext>
                </a:extLst>
              </p:cNvPr>
              <p:cNvSpPr/>
              <p:nvPr/>
            </p:nvSpPr>
            <p:spPr>
              <a:xfrm>
                <a:off x="3236828" y="3731680"/>
                <a:ext cx="1141868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9" name="Graphic 32">
                <a:extLst>
                  <a:ext uri="{FF2B5EF4-FFF2-40B4-BE49-F238E27FC236}">
                    <a16:creationId xmlns:a16="http://schemas.microsoft.com/office/drawing/2014/main" id="{431C3D1C-94A1-4310-821B-EF60847903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0" name="Graphic 32">
                <a:extLst>
                  <a:ext uri="{FF2B5EF4-FFF2-40B4-BE49-F238E27FC236}">
                    <a16:creationId xmlns:a16="http://schemas.microsoft.com/office/drawing/2014/main" id="{BB93DC46-9899-4DB5-92B7-B855A2B766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1" name="Graphic 32">
                <a:extLst>
                  <a:ext uri="{FF2B5EF4-FFF2-40B4-BE49-F238E27FC236}">
                    <a16:creationId xmlns:a16="http://schemas.microsoft.com/office/drawing/2014/main" id="{1A7FC9EC-B043-4EAB-85E9-CC6D94C83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2A1EF9D-3D10-4407-A797-BED7B2BFC8DD}"/>
                </a:ext>
              </a:extLst>
            </p:cNvPr>
            <p:cNvSpPr txBox="1"/>
            <p:nvPr/>
          </p:nvSpPr>
          <p:spPr>
            <a:xfrm>
              <a:off x="5286111" y="5454199"/>
              <a:ext cx="3043347" cy="634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AWS Gateway API Controller</a:t>
              </a:r>
              <a:endParaRPr lang="en-US" sz="1200" dirty="0"/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0A8D689-7CD9-4B5B-B149-58E7BECCC317}"/>
              </a:ext>
            </a:extLst>
          </p:cNvPr>
          <p:cNvSpPr/>
          <p:nvPr/>
        </p:nvSpPr>
        <p:spPr>
          <a:xfrm flipH="1">
            <a:off x="521326" y="1783755"/>
            <a:ext cx="16745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Config Cluster</a:t>
            </a:r>
            <a:endParaRPr lang="en-US" sz="1400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BDB040A-B85B-4F28-9CA7-ADB345BC8094}"/>
              </a:ext>
            </a:extLst>
          </p:cNvPr>
          <p:cNvSpPr/>
          <p:nvPr/>
        </p:nvSpPr>
        <p:spPr>
          <a:xfrm flipH="1">
            <a:off x="476538" y="5375197"/>
            <a:ext cx="120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Workload Cluster-1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920208-AE06-B6DC-CAC5-27DA6F9C8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93" y="2390080"/>
            <a:ext cx="493646" cy="49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4E713-1B0A-DB02-08B8-43817A147F93}"/>
              </a:ext>
            </a:extLst>
          </p:cNvPr>
          <p:cNvSpPr txBox="1"/>
          <p:nvPr/>
        </p:nvSpPr>
        <p:spPr>
          <a:xfrm>
            <a:off x="9603605" y="2903392"/>
            <a:ext cx="1661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VPC Lattice</a:t>
            </a:r>
          </a:p>
          <a:p>
            <a:pPr algn="ctr"/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Service Network</a:t>
            </a:r>
            <a:endParaRPr lang="en-US" sz="1200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2F81C29A-7352-4820-FB63-C93CD44A3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7631" y="2780669"/>
            <a:ext cx="144181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service-1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ServiceImport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A45F62-B734-47AC-4484-CB1AB8810B8D}"/>
              </a:ext>
            </a:extLst>
          </p:cNvPr>
          <p:cNvSpPr/>
          <p:nvPr/>
        </p:nvSpPr>
        <p:spPr>
          <a:xfrm>
            <a:off x="5412508" y="4080069"/>
            <a:ext cx="4129445" cy="2142854"/>
          </a:xfrm>
          <a:prstGeom prst="rect">
            <a:avLst/>
          </a:prstGeom>
          <a:noFill/>
          <a:ln w="12700" cap="flat" cmpd="sng" algn="ctr">
            <a:solidFill>
              <a:srgbClr val="69AE35"/>
            </a:solidFill>
            <a:prstDash val="solid"/>
          </a:ln>
          <a:effectLst/>
        </p:spPr>
        <p:txBody>
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354">
              <a:defRPr/>
            </a:pPr>
            <a:r>
              <a:rPr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r>
              <a:rPr lang="en-US" sz="800" kern="0" dirty="0">
                <a:ln w="0"/>
                <a:solidFill>
                  <a:srgbClr val="69A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sz="800" kern="0" dirty="0">
              <a:solidFill>
                <a:srgbClr val="879196"/>
              </a:solidFill>
              <a:latin typeface="Amazon Ember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79D7B55-A8FE-976D-3920-45CBB9124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508" y="4087545"/>
            <a:ext cx="353569" cy="353569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28B4BE0C-8AEA-F7C0-980E-9F7155B59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701" y="5182058"/>
            <a:ext cx="1202186" cy="83099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service-2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  <a:p>
            <a:pPr algn="ctr" eaLnBrk="1" hangingPunct="1"/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3">
            <a:extLst>
              <a:ext uri="{FF2B5EF4-FFF2-40B4-BE49-F238E27FC236}">
                <a16:creationId xmlns:a16="http://schemas.microsoft.com/office/drawing/2014/main" id="{E161169F-03E4-AD57-1DA8-D0EEA0C6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28" y="5034307"/>
            <a:ext cx="353569" cy="31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3F0E38-3D7D-4DA9-0A0A-65E176CEFF3F}"/>
              </a:ext>
            </a:extLst>
          </p:cNvPr>
          <p:cNvGrpSpPr/>
          <p:nvPr/>
        </p:nvGrpSpPr>
        <p:grpSpPr>
          <a:xfrm>
            <a:off x="8178558" y="5153267"/>
            <a:ext cx="1319182" cy="838311"/>
            <a:chOff x="6217057" y="4647146"/>
            <a:chExt cx="1054923" cy="83831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0D214F-157D-C9A8-575A-A40419A23009}"/>
                </a:ext>
              </a:extLst>
            </p:cNvPr>
            <p:cNvGrpSpPr/>
            <p:nvPr/>
          </p:nvGrpSpPr>
          <p:grpSpPr>
            <a:xfrm>
              <a:off x="6223855" y="4647146"/>
              <a:ext cx="1012615" cy="800206"/>
              <a:chOff x="3236828" y="3731684"/>
              <a:chExt cx="1347890" cy="127975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3C75450-3DE7-D7FB-F5DF-AD17A49D29FB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34789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Graphic 32">
                <a:extLst>
                  <a:ext uri="{FF2B5EF4-FFF2-40B4-BE49-F238E27FC236}">
                    <a16:creationId xmlns:a16="http://schemas.microsoft.com/office/drawing/2014/main" id="{43D908A8-74C0-63EC-C51E-48CA9A5842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Graphic 32">
                <a:extLst>
                  <a:ext uri="{FF2B5EF4-FFF2-40B4-BE49-F238E27FC236}">
                    <a16:creationId xmlns:a16="http://schemas.microsoft.com/office/drawing/2014/main" id="{68EA78E5-493F-24CD-D27F-D28DCD30E6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Graphic 32">
                <a:extLst>
                  <a:ext uri="{FF2B5EF4-FFF2-40B4-BE49-F238E27FC236}">
                    <a16:creationId xmlns:a16="http://schemas.microsoft.com/office/drawing/2014/main" id="{5F88D8FC-C771-9D52-282E-95AD17DE5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083F10-A1C4-5AA7-1EFA-2FFC5F8E9842}"/>
                </a:ext>
              </a:extLst>
            </p:cNvPr>
            <p:cNvSpPr txBox="1"/>
            <p:nvPr/>
          </p:nvSpPr>
          <p:spPr>
            <a:xfrm>
              <a:off x="6217057" y="5208458"/>
              <a:ext cx="1054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service-2 </a:t>
              </a:r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Pods</a:t>
              </a:r>
              <a:endParaRPr lang="en-US" sz="1200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C9D93D9-AD09-F515-A0B5-F350198010E9}"/>
              </a:ext>
            </a:extLst>
          </p:cNvPr>
          <p:cNvSpPr/>
          <p:nvPr/>
        </p:nvSpPr>
        <p:spPr>
          <a:xfrm flipH="1">
            <a:off x="5328522" y="5363355"/>
            <a:ext cx="12001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Workload Cluster-2</a:t>
            </a:r>
            <a:endParaRPr lang="en-US" sz="1400" dirty="0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B1CA6415-C17E-5F9D-D4A7-71890A280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1738" y="2751644"/>
            <a:ext cx="144181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service-2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ServiceImport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AF0CAB-32A2-5ECA-B116-12F72541E564}"/>
              </a:ext>
            </a:extLst>
          </p:cNvPr>
          <p:cNvSpPr txBox="1"/>
          <p:nvPr/>
        </p:nvSpPr>
        <p:spPr>
          <a:xfrm>
            <a:off x="8147128" y="1856301"/>
            <a:ext cx="31300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Service Network VPC Association (SNVA)</a:t>
            </a:r>
            <a:endParaRPr lang="en-US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05028B-8FD6-6FDA-9EE0-C267E52BBB83}"/>
              </a:ext>
            </a:extLst>
          </p:cNvPr>
          <p:cNvGrpSpPr/>
          <p:nvPr/>
        </p:nvGrpSpPr>
        <p:grpSpPr>
          <a:xfrm>
            <a:off x="2688012" y="4131406"/>
            <a:ext cx="2210546" cy="1050306"/>
            <a:chOff x="5303089" y="4647144"/>
            <a:chExt cx="3043347" cy="144414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D9DC71-6979-5D85-2C09-865AEED9DC9D}"/>
                </a:ext>
              </a:extLst>
            </p:cNvPr>
            <p:cNvGrpSpPr/>
            <p:nvPr/>
          </p:nvGrpSpPr>
          <p:grpSpPr>
            <a:xfrm>
              <a:off x="6223855" y="4647144"/>
              <a:ext cx="857839" cy="800206"/>
              <a:chOff x="3236828" y="3731680"/>
              <a:chExt cx="1141868" cy="1279754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0AA2E62-AE67-FD62-DE08-1AB5123B6BC7}"/>
                  </a:ext>
                </a:extLst>
              </p:cNvPr>
              <p:cNvSpPr/>
              <p:nvPr/>
            </p:nvSpPr>
            <p:spPr>
              <a:xfrm>
                <a:off x="3236828" y="3731680"/>
                <a:ext cx="1141868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0" name="Graphic 32">
                <a:extLst>
                  <a:ext uri="{FF2B5EF4-FFF2-40B4-BE49-F238E27FC236}">
                    <a16:creationId xmlns:a16="http://schemas.microsoft.com/office/drawing/2014/main" id="{917334CE-37D7-189E-5BDE-0FE1426F9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Graphic 32">
                <a:extLst>
                  <a:ext uri="{FF2B5EF4-FFF2-40B4-BE49-F238E27FC236}">
                    <a16:creationId xmlns:a16="http://schemas.microsoft.com/office/drawing/2014/main" id="{3CBA732D-8101-325C-B03A-F7E38D3BDF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Graphic 32">
                <a:extLst>
                  <a:ext uri="{FF2B5EF4-FFF2-40B4-BE49-F238E27FC236}">
                    <a16:creationId xmlns:a16="http://schemas.microsoft.com/office/drawing/2014/main" id="{BDC5003B-73F9-AFD8-AF79-22FC7B56F7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154B475-7BEA-6B4D-37F9-4F0B7F345D64}"/>
                </a:ext>
              </a:extLst>
            </p:cNvPr>
            <p:cNvSpPr txBox="1"/>
            <p:nvPr/>
          </p:nvSpPr>
          <p:spPr>
            <a:xfrm>
              <a:off x="5303089" y="5456513"/>
              <a:ext cx="3043347" cy="634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AWS Gateway API Controller</a:t>
              </a:r>
              <a:endParaRPr lang="en-US" sz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84722CB-7096-79E7-805B-1DFB81F795D9}"/>
              </a:ext>
            </a:extLst>
          </p:cNvPr>
          <p:cNvGrpSpPr/>
          <p:nvPr/>
        </p:nvGrpSpPr>
        <p:grpSpPr>
          <a:xfrm>
            <a:off x="7477230" y="4201139"/>
            <a:ext cx="2224420" cy="1014017"/>
            <a:chOff x="5285123" y="4647144"/>
            <a:chExt cx="3043347" cy="139425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75BBB0-6740-4091-E18F-4ABA84CBB2A1}"/>
                </a:ext>
              </a:extLst>
            </p:cNvPr>
            <p:cNvGrpSpPr/>
            <p:nvPr/>
          </p:nvGrpSpPr>
          <p:grpSpPr>
            <a:xfrm>
              <a:off x="6223855" y="4647144"/>
              <a:ext cx="857839" cy="800206"/>
              <a:chOff x="3236828" y="3731680"/>
              <a:chExt cx="1141868" cy="1279754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808BC0B-FF16-13B3-566D-1A9AC9F908F9}"/>
                  </a:ext>
                </a:extLst>
              </p:cNvPr>
              <p:cNvSpPr/>
              <p:nvPr/>
            </p:nvSpPr>
            <p:spPr>
              <a:xfrm>
                <a:off x="3236828" y="3731680"/>
                <a:ext cx="1141868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1" name="Graphic 32">
                <a:extLst>
                  <a:ext uri="{FF2B5EF4-FFF2-40B4-BE49-F238E27FC236}">
                    <a16:creationId xmlns:a16="http://schemas.microsoft.com/office/drawing/2014/main" id="{D5688C59-C813-4E73-FF64-6280BBAC68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Graphic 32">
                <a:extLst>
                  <a:ext uri="{FF2B5EF4-FFF2-40B4-BE49-F238E27FC236}">
                    <a16:creationId xmlns:a16="http://schemas.microsoft.com/office/drawing/2014/main" id="{509E9D6C-7B77-6A49-7432-E81A093E0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Graphic 32">
                <a:extLst>
                  <a:ext uri="{FF2B5EF4-FFF2-40B4-BE49-F238E27FC236}">
                    <a16:creationId xmlns:a16="http://schemas.microsoft.com/office/drawing/2014/main" id="{1E56A227-E301-D6F7-B742-31F47D640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009D94-21FA-CE97-B622-C90D2B22C436}"/>
                </a:ext>
              </a:extLst>
            </p:cNvPr>
            <p:cNvSpPr txBox="1"/>
            <p:nvPr/>
          </p:nvSpPr>
          <p:spPr>
            <a:xfrm>
              <a:off x="5285123" y="5406617"/>
              <a:ext cx="3043347" cy="634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AWS Gateway API Controller</a:t>
              </a:r>
              <a:endParaRPr lang="en-US" sz="1200" dirty="0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BB75EA-09FE-7E01-9C9A-F5E3269A8C55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7796882" y="1086209"/>
            <a:ext cx="2378311" cy="1550694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FD9C21-1844-C0DF-0D1C-B2B0F931F8AE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4669654" y="2636903"/>
            <a:ext cx="5505539" cy="1428498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F8352C6-8862-3CC7-4BFB-D1F1619EC4D5}"/>
              </a:ext>
            </a:extLst>
          </p:cNvPr>
          <p:cNvCxnSpPr>
            <a:cxnSpLocks/>
            <a:endCxn id="1026" idx="1"/>
          </p:cNvCxnSpPr>
          <p:nvPr/>
        </p:nvCxnSpPr>
        <p:spPr>
          <a:xfrm flipV="1">
            <a:off x="8842400" y="2636903"/>
            <a:ext cx="1332793" cy="140124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EDDC258-50B7-463D-A5B7-DA117F2A7B84}"/>
              </a:ext>
            </a:extLst>
          </p:cNvPr>
          <p:cNvSpPr txBox="1"/>
          <p:nvPr/>
        </p:nvSpPr>
        <p:spPr>
          <a:xfrm>
            <a:off x="8839787" y="3463990"/>
            <a:ext cx="31300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SNVA</a:t>
            </a:r>
            <a:endParaRPr lang="en-US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12C52F-855B-2AB7-3DF3-F66A6D17437F}"/>
              </a:ext>
            </a:extLst>
          </p:cNvPr>
          <p:cNvSpPr txBox="1"/>
          <p:nvPr/>
        </p:nvSpPr>
        <p:spPr>
          <a:xfrm>
            <a:off x="8547600" y="2759894"/>
            <a:ext cx="31300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SNVA</a:t>
            </a:r>
            <a:endParaRPr lang="en-US" sz="12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312437D-95CC-BDDE-D8A4-88C0EBC1B9CD}"/>
              </a:ext>
            </a:extLst>
          </p:cNvPr>
          <p:cNvGrpSpPr/>
          <p:nvPr/>
        </p:nvGrpSpPr>
        <p:grpSpPr>
          <a:xfrm>
            <a:off x="3425531" y="5156756"/>
            <a:ext cx="1244123" cy="838311"/>
            <a:chOff x="6217055" y="4647146"/>
            <a:chExt cx="1054923" cy="83831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137955C-F36F-5937-888B-A279B04BD971}"/>
                </a:ext>
              </a:extLst>
            </p:cNvPr>
            <p:cNvGrpSpPr/>
            <p:nvPr/>
          </p:nvGrpSpPr>
          <p:grpSpPr>
            <a:xfrm>
              <a:off x="6223855" y="4647146"/>
              <a:ext cx="1012615" cy="800206"/>
              <a:chOff x="3236828" y="3731684"/>
              <a:chExt cx="1347890" cy="1279754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BF066C0-907D-088A-E41A-5A3599276B86}"/>
                  </a:ext>
                </a:extLst>
              </p:cNvPr>
              <p:cNvSpPr/>
              <p:nvPr/>
            </p:nvSpPr>
            <p:spPr>
              <a:xfrm>
                <a:off x="3236828" y="3731684"/>
                <a:ext cx="1347890" cy="1279754"/>
              </a:xfrm>
              <a:prstGeom prst="rect">
                <a:avLst/>
              </a:prstGeom>
              <a:noFill/>
              <a:ln w="12700">
                <a:solidFill>
                  <a:srgbClr val="FF99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02920" tIns="9144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dirty="0">
                  <a:ln w="0"/>
                  <a:solidFill>
                    <a:srgbClr val="FF990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8" name="Graphic 32">
                <a:extLst>
                  <a:ext uri="{FF2B5EF4-FFF2-40B4-BE49-F238E27FC236}">
                    <a16:creationId xmlns:a16="http://schemas.microsoft.com/office/drawing/2014/main" id="{969D6A46-4300-9537-C758-E0FF5048D0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479383" y="39936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Graphic 32">
                <a:extLst>
                  <a:ext uri="{FF2B5EF4-FFF2-40B4-BE49-F238E27FC236}">
                    <a16:creationId xmlns:a16="http://schemas.microsoft.com/office/drawing/2014/main" id="{9B84C1BB-7951-0F62-65CD-E3236391FE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631783" y="41460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Graphic 32">
                <a:extLst>
                  <a:ext uri="{FF2B5EF4-FFF2-40B4-BE49-F238E27FC236}">
                    <a16:creationId xmlns:a16="http://schemas.microsoft.com/office/drawing/2014/main" id="{D7ED4F74-83BB-4F90-D756-9FA4AA615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3784183" y="4298415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A6B296D-59D4-D5AB-A542-5BD6C072F02D}"/>
                </a:ext>
              </a:extLst>
            </p:cNvPr>
            <p:cNvSpPr txBox="1"/>
            <p:nvPr/>
          </p:nvSpPr>
          <p:spPr>
            <a:xfrm>
              <a:off x="6217055" y="5208458"/>
              <a:ext cx="1054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service-1  </a:t>
              </a:r>
              <a:r>
                <a:rPr lang="en-US" sz="1200" dirty="0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Pods</a:t>
              </a:r>
              <a:endParaRPr lang="en-US" sz="1200" dirty="0"/>
            </a:p>
          </p:txBody>
        </p:sp>
      </p:grpSp>
      <p:sp>
        <p:nvSpPr>
          <p:cNvPr id="103" name="TextBox 12">
            <a:extLst>
              <a:ext uri="{FF2B5EF4-FFF2-40B4-BE49-F238E27FC236}">
                <a16:creationId xmlns:a16="http://schemas.microsoft.com/office/drawing/2014/main" id="{59B7F050-0D2A-B18B-97A3-9C46DEE39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940" y="4083726"/>
            <a:ext cx="144181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service-1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ServiceExport</a:t>
            </a:r>
          </a:p>
        </p:txBody>
      </p:sp>
      <p:sp>
        <p:nvSpPr>
          <p:cNvPr id="104" name="TextBox 12">
            <a:extLst>
              <a:ext uri="{FF2B5EF4-FFF2-40B4-BE49-F238E27FC236}">
                <a16:creationId xmlns:a16="http://schemas.microsoft.com/office/drawing/2014/main" id="{EF692FA9-CA14-469D-6826-4D7644B31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5889" y="4114509"/>
            <a:ext cx="1441810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service-2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ServiceExport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1D6F60D-F1A9-E753-453E-C3708F3AFE3C}"/>
              </a:ext>
            </a:extLst>
          </p:cNvPr>
          <p:cNvCxnSpPr>
            <a:cxnSpLocks/>
            <a:stCxn id="163" idx="0"/>
            <a:endCxn id="103" idx="2"/>
          </p:cNvCxnSpPr>
          <p:nvPr/>
        </p:nvCxnSpPr>
        <p:spPr>
          <a:xfrm flipV="1">
            <a:off x="2107677" y="4545391"/>
            <a:ext cx="88168" cy="689682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92A3294-2A0B-963B-87BD-AA97854587F8}"/>
              </a:ext>
            </a:extLst>
          </p:cNvPr>
          <p:cNvCxnSpPr>
            <a:cxnSpLocks/>
            <a:stCxn id="163" idx="3"/>
            <a:endCxn id="97" idx="1"/>
          </p:cNvCxnSpPr>
          <p:nvPr/>
        </p:nvCxnSpPr>
        <p:spPr>
          <a:xfrm flipV="1">
            <a:off x="2708770" y="5556859"/>
            <a:ext cx="724781" cy="93713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4857B9C-D84F-8859-D557-4A036A4A492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236167" y="3242334"/>
            <a:ext cx="282369" cy="869314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E3ECBB0-637A-01F3-B427-F6220138E08C}"/>
              </a:ext>
            </a:extLst>
          </p:cNvPr>
          <p:cNvCxnSpPr>
            <a:cxnSpLocks/>
            <a:stCxn id="104" idx="0"/>
            <a:endCxn id="20" idx="2"/>
          </p:cNvCxnSpPr>
          <p:nvPr/>
        </p:nvCxnSpPr>
        <p:spPr>
          <a:xfrm flipH="1" flipV="1">
            <a:off x="5652643" y="3213309"/>
            <a:ext cx="1384151" cy="901200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5072834-8404-AE61-D248-DC3674F13A56}"/>
              </a:ext>
            </a:extLst>
          </p:cNvPr>
          <p:cNvCxnSpPr>
            <a:cxnSpLocks/>
            <a:stCxn id="8" idx="0"/>
            <a:endCxn id="104" idx="2"/>
          </p:cNvCxnSpPr>
          <p:nvPr/>
        </p:nvCxnSpPr>
        <p:spPr>
          <a:xfrm flipV="1">
            <a:off x="7036794" y="4576174"/>
            <a:ext cx="0" cy="605884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8480BE1-262A-C6B2-F407-68E8E54D239E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7637887" y="5553370"/>
            <a:ext cx="549172" cy="44187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402FD19-122D-4AE8-7A70-C1401BD4E240}"/>
              </a:ext>
            </a:extLst>
          </p:cNvPr>
          <p:cNvCxnSpPr>
            <a:cxnSpLocks/>
            <a:stCxn id="56" idx="2"/>
            <a:endCxn id="5" idx="0"/>
          </p:cNvCxnSpPr>
          <p:nvPr/>
        </p:nvCxnSpPr>
        <p:spPr>
          <a:xfrm flipH="1">
            <a:off x="2518536" y="2078529"/>
            <a:ext cx="1602509" cy="70214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5529B18-DA6E-137B-5FFA-5A01142213C9}"/>
              </a:ext>
            </a:extLst>
          </p:cNvPr>
          <p:cNvCxnSpPr>
            <a:cxnSpLocks/>
            <a:stCxn id="56" idx="2"/>
            <a:endCxn id="20" idx="0"/>
          </p:cNvCxnSpPr>
          <p:nvPr/>
        </p:nvCxnSpPr>
        <p:spPr>
          <a:xfrm>
            <a:off x="4121045" y="2078529"/>
            <a:ext cx="1531598" cy="673115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72824DF-CA96-F876-9E56-A08609AB14FD}"/>
              </a:ext>
            </a:extLst>
          </p:cNvPr>
          <p:cNvSpPr txBox="1"/>
          <p:nvPr/>
        </p:nvSpPr>
        <p:spPr>
          <a:xfrm>
            <a:off x="2389982" y="2126573"/>
            <a:ext cx="96041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dirty="0"/>
              <a:t>Path match</a:t>
            </a:r>
          </a:p>
          <a:p>
            <a:pPr algn="l"/>
            <a:r>
              <a:rPr lang="en-US" sz="1200" dirty="0"/>
              <a:t>/service-1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2842726-9B9C-ACDB-0C3A-8088B325B33E}"/>
              </a:ext>
            </a:extLst>
          </p:cNvPr>
          <p:cNvSpPr txBox="1"/>
          <p:nvPr/>
        </p:nvSpPr>
        <p:spPr>
          <a:xfrm>
            <a:off x="5109086" y="2091532"/>
            <a:ext cx="96041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200" dirty="0"/>
              <a:t>Path match</a:t>
            </a:r>
          </a:p>
          <a:p>
            <a:pPr algn="l"/>
            <a:r>
              <a:rPr lang="en-US" sz="1200" dirty="0"/>
              <a:t>/service-2</a:t>
            </a:r>
          </a:p>
        </p:txBody>
      </p:sp>
      <p:sp>
        <p:nvSpPr>
          <p:cNvPr id="148" name="TextBox 12">
            <a:extLst>
              <a:ext uri="{FF2B5EF4-FFF2-40B4-BE49-F238E27FC236}">
                <a16:creationId xmlns:a16="http://schemas.microsoft.com/office/drawing/2014/main" id="{717CDB9B-9697-6D6A-1ACE-E2E4E4A02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839" y="800955"/>
            <a:ext cx="1237427" cy="46166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my-hotel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Gateway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1848751-3E70-3CF7-8761-C6F08432A0C4}"/>
              </a:ext>
            </a:extLst>
          </p:cNvPr>
          <p:cNvCxnSpPr>
            <a:cxnSpLocks/>
            <a:stCxn id="56" idx="0"/>
            <a:endCxn id="148" idx="2"/>
          </p:cNvCxnSpPr>
          <p:nvPr/>
        </p:nvCxnSpPr>
        <p:spPr>
          <a:xfrm flipV="1">
            <a:off x="4121045" y="1262620"/>
            <a:ext cx="23508" cy="354244"/>
          </a:xfrm>
          <a:prstGeom prst="line">
            <a:avLst/>
          </a:prstGeom>
          <a:ln w="19050" cap="rnd">
            <a:solidFill>
              <a:schemeClr val="tx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7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139" grpId="0" animBg="1"/>
      <p:bldP spid="139" grpId="1" animBg="1"/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AWS">
  <a:themeElements>
    <a:clrScheme name="Custom 75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5DADFD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AWS-reInvent_Speaker_TEMPLATE_V2_SREdits.potx" id="{1A784183-7B56-4A55-B8A4-2CBCE62FD0F2}" vid="{13AAAB3D-DD32-4DE1-B483-65CCD27D4891}"/>
    </a:ext>
  </a:extLst>
</a:theme>
</file>

<file path=ppt/theme/theme2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</Template>
  <TotalTime>25058</TotalTime>
  <Words>424</Words>
  <Application>Microsoft Macintosh PowerPoint</Application>
  <PresentationFormat>Widescreen</PresentationFormat>
  <Paragraphs>156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Amazon Ember Display</vt:lpstr>
      <vt:lpstr>Wingdings</vt:lpstr>
      <vt:lpstr>Arial</vt:lpstr>
      <vt:lpstr>Amazon Ember</vt:lpstr>
      <vt:lpstr>Amazon Ember Mono</vt:lpstr>
      <vt:lpstr>Lucida Console</vt:lpstr>
      <vt:lpstr>AWS</vt:lpstr>
      <vt:lpstr>How VPC Lattice relates to Kubernetes objects</vt:lpstr>
      <vt:lpstr>Single-cluster/VPC service-to-service communications</vt:lpstr>
      <vt:lpstr>Multiple clusters/VPCs service-to-service communications</vt:lpstr>
      <vt:lpstr>Recommended Multi-Cluster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251</cp:revision>
  <dcterms:created xsi:type="dcterms:W3CDTF">2022-10-05T14:21:39Z</dcterms:created>
  <dcterms:modified xsi:type="dcterms:W3CDTF">2023-11-20T20:50:25Z</dcterms:modified>
</cp:coreProperties>
</file>